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Raleway" charset="1" panose="020B0503030101060003"/>
      <p:regular r:id="rId14"/>
    </p:embeddedFont>
    <p:embeddedFont>
      <p:font typeface="Raleway Bold" charset="1" panose="020B0803030101060003"/>
      <p:regular r:id="rId15"/>
    </p:embeddedFont>
    <p:embeddedFont>
      <p:font typeface="Raleway Thin" charset="1" panose="020B0203030101060003"/>
      <p:regular r:id="rId16"/>
    </p:embeddedFont>
    <p:embeddedFont>
      <p:font typeface="Raleway Heavy" charset="1" panose="020B00030301010600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44528" y="3019224"/>
            <a:ext cx="18243472" cy="10033909"/>
          </a:xfrm>
          <a:custGeom>
            <a:avLst/>
            <a:gdLst/>
            <a:ahLst/>
            <a:cxnLst/>
            <a:rect r="r" b="b" t="t" l="l"/>
            <a:pathLst>
              <a:path h="10033909" w="18243472">
                <a:moveTo>
                  <a:pt x="0" y="0"/>
                </a:moveTo>
                <a:lnTo>
                  <a:pt x="18243472" y="0"/>
                </a:lnTo>
                <a:lnTo>
                  <a:pt x="18243472" y="10033910"/>
                </a:lnTo>
                <a:lnTo>
                  <a:pt x="0" y="10033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688750" y="4670255"/>
            <a:ext cx="7909400" cy="7909400"/>
          </a:xfrm>
          <a:custGeom>
            <a:avLst/>
            <a:gdLst/>
            <a:ahLst/>
            <a:cxnLst/>
            <a:rect r="r" b="b" t="t" l="l"/>
            <a:pathLst>
              <a:path h="7909400" w="7909400">
                <a:moveTo>
                  <a:pt x="0" y="0"/>
                </a:moveTo>
                <a:lnTo>
                  <a:pt x="7909400" y="0"/>
                </a:lnTo>
                <a:lnTo>
                  <a:pt x="7909400" y="7909400"/>
                </a:lnTo>
                <a:lnTo>
                  <a:pt x="0" y="7909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2228470" y="2020889"/>
            <a:ext cx="2649366" cy="2649366"/>
          </a:xfrm>
          <a:custGeom>
            <a:avLst/>
            <a:gdLst/>
            <a:ahLst/>
            <a:cxnLst/>
            <a:rect r="r" b="b" t="t" l="l"/>
            <a:pathLst>
              <a:path h="2649366" w="2649366">
                <a:moveTo>
                  <a:pt x="0" y="2649366"/>
                </a:moveTo>
                <a:lnTo>
                  <a:pt x="2649366" y="2649366"/>
                </a:lnTo>
                <a:lnTo>
                  <a:pt x="2649366" y="0"/>
                </a:lnTo>
                <a:lnTo>
                  <a:pt x="0" y="0"/>
                </a:lnTo>
                <a:lnTo>
                  <a:pt x="0" y="2649366"/>
                </a:lnTo>
                <a:close/>
              </a:path>
            </a:pathLst>
          </a:custGeom>
          <a:blipFill>
            <a:blip r:embed="rId4">
              <a:alphaModFix amt="7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5454365" y="614335"/>
            <a:ext cx="1626418" cy="1626418"/>
          </a:xfrm>
          <a:custGeom>
            <a:avLst/>
            <a:gdLst/>
            <a:ahLst/>
            <a:cxnLst/>
            <a:rect r="r" b="b" t="t" l="l"/>
            <a:pathLst>
              <a:path h="1626418" w="1626418">
                <a:moveTo>
                  <a:pt x="1626418" y="1626419"/>
                </a:moveTo>
                <a:lnTo>
                  <a:pt x="0" y="1626419"/>
                </a:lnTo>
                <a:lnTo>
                  <a:pt x="0" y="0"/>
                </a:lnTo>
                <a:lnTo>
                  <a:pt x="1626418" y="0"/>
                </a:lnTo>
                <a:lnTo>
                  <a:pt x="1626418" y="1626419"/>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134451" y="6910930"/>
            <a:ext cx="3562535" cy="667238"/>
            <a:chOff x="0" y="0"/>
            <a:chExt cx="938281" cy="175733"/>
          </a:xfrm>
        </p:grpSpPr>
        <p:sp>
          <p:nvSpPr>
            <p:cNvPr name="Freeform 7" id="7"/>
            <p:cNvSpPr/>
            <p:nvPr/>
          </p:nvSpPr>
          <p:spPr>
            <a:xfrm flipH="false" flipV="false" rot="0">
              <a:off x="0" y="0"/>
              <a:ext cx="938281" cy="175733"/>
            </a:xfrm>
            <a:custGeom>
              <a:avLst/>
              <a:gdLst/>
              <a:ahLst/>
              <a:cxnLst/>
              <a:rect r="r" b="b" t="t" l="l"/>
              <a:pathLst>
                <a:path h="175733" w="938281">
                  <a:moveTo>
                    <a:pt x="87867" y="0"/>
                  </a:moveTo>
                  <a:lnTo>
                    <a:pt x="850414" y="0"/>
                  </a:lnTo>
                  <a:cubicBezTo>
                    <a:pt x="898942" y="0"/>
                    <a:pt x="938281" y="39339"/>
                    <a:pt x="938281" y="87867"/>
                  </a:cubicBezTo>
                  <a:lnTo>
                    <a:pt x="938281" y="87867"/>
                  </a:lnTo>
                  <a:cubicBezTo>
                    <a:pt x="938281" y="111170"/>
                    <a:pt x="929024" y="133520"/>
                    <a:pt x="912545" y="149998"/>
                  </a:cubicBezTo>
                  <a:cubicBezTo>
                    <a:pt x="896067" y="166476"/>
                    <a:pt x="873718" y="175733"/>
                    <a:pt x="850414" y="175733"/>
                  </a:cubicBezTo>
                  <a:lnTo>
                    <a:pt x="87867" y="175733"/>
                  </a:lnTo>
                  <a:cubicBezTo>
                    <a:pt x="64563" y="175733"/>
                    <a:pt x="42214" y="166476"/>
                    <a:pt x="25736" y="149998"/>
                  </a:cubicBezTo>
                  <a:cubicBezTo>
                    <a:pt x="9257" y="133520"/>
                    <a:pt x="0" y="111170"/>
                    <a:pt x="0" y="87867"/>
                  </a:cubicBezTo>
                  <a:lnTo>
                    <a:pt x="0" y="87867"/>
                  </a:lnTo>
                  <a:cubicBezTo>
                    <a:pt x="0" y="64563"/>
                    <a:pt x="9257" y="42214"/>
                    <a:pt x="25736" y="25736"/>
                  </a:cubicBezTo>
                  <a:cubicBezTo>
                    <a:pt x="42214" y="9257"/>
                    <a:pt x="64563" y="0"/>
                    <a:pt x="87867" y="0"/>
                  </a:cubicBezTo>
                  <a:close/>
                </a:path>
              </a:pathLst>
            </a:custGeom>
            <a:solidFill>
              <a:srgbClr val="E9ECEA"/>
            </a:solidFill>
          </p:spPr>
        </p:sp>
        <p:sp>
          <p:nvSpPr>
            <p:cNvPr name="TextBox 8" id="8"/>
            <p:cNvSpPr txBox="true"/>
            <p:nvPr/>
          </p:nvSpPr>
          <p:spPr>
            <a:xfrm>
              <a:off x="0" y="-38100"/>
              <a:ext cx="938281" cy="21383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5082" y="0"/>
            <a:ext cx="2544997" cy="1753050"/>
          </a:xfrm>
          <a:custGeom>
            <a:avLst/>
            <a:gdLst/>
            <a:ahLst/>
            <a:cxnLst/>
            <a:rect r="r" b="b" t="t" l="l"/>
            <a:pathLst>
              <a:path h="1753050" w="2544997">
                <a:moveTo>
                  <a:pt x="0" y="0"/>
                </a:moveTo>
                <a:lnTo>
                  <a:pt x="2544998" y="0"/>
                </a:lnTo>
                <a:lnTo>
                  <a:pt x="2544998" y="1753050"/>
                </a:lnTo>
                <a:lnTo>
                  <a:pt x="0" y="17530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134451" y="2548915"/>
            <a:ext cx="8746322" cy="1094740"/>
          </a:xfrm>
          <a:prstGeom prst="rect">
            <a:avLst/>
          </a:prstGeom>
        </p:spPr>
        <p:txBody>
          <a:bodyPr anchor="t" rtlCol="false" tIns="0" lIns="0" bIns="0" rIns="0">
            <a:spAutoFit/>
          </a:bodyPr>
          <a:lstStyle/>
          <a:p>
            <a:pPr>
              <a:lnSpc>
                <a:spcPts val="8959"/>
              </a:lnSpc>
              <a:spcBef>
                <a:spcPct val="0"/>
              </a:spcBef>
            </a:pPr>
            <a:r>
              <a:rPr lang="en-US" sz="6399">
                <a:solidFill>
                  <a:srgbClr val="E9ECEA"/>
                </a:solidFill>
                <a:latin typeface="DM Sans"/>
              </a:rPr>
              <a:t>Inter IIT Tech Meet 12.0</a:t>
            </a:r>
          </a:p>
        </p:txBody>
      </p:sp>
      <p:sp>
        <p:nvSpPr>
          <p:cNvPr name="TextBox 11" id="11"/>
          <p:cNvSpPr txBox="true"/>
          <p:nvPr/>
        </p:nvSpPr>
        <p:spPr>
          <a:xfrm rot="0">
            <a:off x="2134451" y="3926569"/>
            <a:ext cx="8461633" cy="2308856"/>
          </a:xfrm>
          <a:prstGeom prst="rect">
            <a:avLst/>
          </a:prstGeom>
        </p:spPr>
        <p:txBody>
          <a:bodyPr anchor="t" rtlCol="false" tIns="0" lIns="0" bIns="0" rIns="0">
            <a:spAutoFit/>
          </a:bodyPr>
          <a:lstStyle/>
          <a:p>
            <a:pPr>
              <a:lnSpc>
                <a:spcPts val="9240"/>
              </a:lnSpc>
              <a:spcBef>
                <a:spcPct val="0"/>
              </a:spcBef>
            </a:pPr>
            <a:r>
              <a:rPr lang="en-US" sz="6600">
                <a:solidFill>
                  <a:srgbClr val="5CE1E6"/>
                </a:solidFill>
                <a:latin typeface="Raleway Bold"/>
              </a:rPr>
              <a:t>Quantum Computing Challenge</a:t>
            </a:r>
          </a:p>
        </p:txBody>
      </p:sp>
      <p:sp>
        <p:nvSpPr>
          <p:cNvPr name="TextBox 12" id="12"/>
          <p:cNvSpPr txBox="true"/>
          <p:nvPr/>
        </p:nvSpPr>
        <p:spPr>
          <a:xfrm rot="0">
            <a:off x="6507612" y="5523725"/>
            <a:ext cx="2498562" cy="504825"/>
          </a:xfrm>
          <a:prstGeom prst="rect">
            <a:avLst/>
          </a:prstGeom>
        </p:spPr>
        <p:txBody>
          <a:bodyPr anchor="t" rtlCol="false" tIns="0" lIns="0" bIns="0" rIns="0">
            <a:spAutoFit/>
          </a:bodyPr>
          <a:lstStyle/>
          <a:p>
            <a:pPr>
              <a:lnSpc>
                <a:spcPts val="4199"/>
              </a:lnSpc>
              <a:spcBef>
                <a:spcPct val="0"/>
              </a:spcBef>
            </a:pPr>
            <a:r>
              <a:rPr lang="en-US" sz="2999">
                <a:solidFill>
                  <a:srgbClr val="E9ECEA"/>
                </a:solidFill>
                <a:latin typeface="DM Sans"/>
              </a:rPr>
              <a:t>(by Mphasis)</a:t>
            </a:r>
          </a:p>
        </p:txBody>
      </p:sp>
      <p:sp>
        <p:nvSpPr>
          <p:cNvPr name="TextBox 13" id="13"/>
          <p:cNvSpPr txBox="true"/>
          <p:nvPr/>
        </p:nvSpPr>
        <p:spPr>
          <a:xfrm rot="0">
            <a:off x="2590080" y="7046112"/>
            <a:ext cx="2651278" cy="349250"/>
          </a:xfrm>
          <a:prstGeom prst="rect">
            <a:avLst/>
          </a:prstGeom>
        </p:spPr>
        <p:txBody>
          <a:bodyPr anchor="t" rtlCol="false" tIns="0" lIns="0" bIns="0" rIns="0">
            <a:spAutoFit/>
          </a:bodyPr>
          <a:lstStyle/>
          <a:p>
            <a:pPr>
              <a:lnSpc>
                <a:spcPts val="2800"/>
              </a:lnSpc>
              <a:spcBef>
                <a:spcPct val="0"/>
              </a:spcBef>
            </a:pPr>
            <a:r>
              <a:rPr lang="en-US" sz="2000">
                <a:solidFill>
                  <a:srgbClr val="000914"/>
                </a:solidFill>
                <a:latin typeface="DM Sans"/>
              </a:rPr>
              <a:t>Created By : Team 65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2289" y="5143500"/>
            <a:ext cx="3323423" cy="1213772"/>
          </a:xfrm>
          <a:custGeom>
            <a:avLst/>
            <a:gdLst/>
            <a:ahLst/>
            <a:cxnLst/>
            <a:rect r="r" b="b" t="t" l="l"/>
            <a:pathLst>
              <a:path h="1213772" w="3323423">
                <a:moveTo>
                  <a:pt x="0" y="0"/>
                </a:moveTo>
                <a:lnTo>
                  <a:pt x="3323422" y="0"/>
                </a:lnTo>
                <a:lnTo>
                  <a:pt x="3323422" y="1213772"/>
                </a:lnTo>
                <a:lnTo>
                  <a:pt x="0" y="1213772"/>
                </a:lnTo>
                <a:lnTo>
                  <a:pt x="0" y="0"/>
                </a:lnTo>
                <a:close/>
              </a:path>
            </a:pathLst>
          </a:custGeom>
          <a:blipFill>
            <a:blip r:embed="rId4"/>
            <a:stretch>
              <a:fillRect l="0" t="-6336" r="0" b="-6336"/>
            </a:stretch>
          </a:blipFill>
        </p:spPr>
      </p:sp>
      <p:sp>
        <p:nvSpPr>
          <p:cNvPr name="Freeform 4" id="4"/>
          <p:cNvSpPr/>
          <p:nvPr/>
        </p:nvSpPr>
        <p:spPr>
          <a:xfrm flipH="false" flipV="false" rot="0">
            <a:off x="6415209" y="7810152"/>
            <a:ext cx="6305568" cy="732668"/>
          </a:xfrm>
          <a:custGeom>
            <a:avLst/>
            <a:gdLst/>
            <a:ahLst/>
            <a:cxnLst/>
            <a:rect r="r" b="b" t="t" l="l"/>
            <a:pathLst>
              <a:path h="732668" w="6305568">
                <a:moveTo>
                  <a:pt x="0" y="0"/>
                </a:moveTo>
                <a:lnTo>
                  <a:pt x="6305569" y="0"/>
                </a:lnTo>
                <a:lnTo>
                  <a:pt x="6305569" y="732667"/>
                </a:lnTo>
                <a:lnTo>
                  <a:pt x="0" y="732667"/>
                </a:lnTo>
                <a:lnTo>
                  <a:pt x="0" y="0"/>
                </a:lnTo>
                <a:close/>
              </a:path>
            </a:pathLst>
          </a:custGeom>
          <a:blipFill>
            <a:blip r:embed="rId5"/>
            <a:stretch>
              <a:fillRect l="0" t="-7968" r="-1171" b="-7968"/>
            </a:stretch>
          </a:blipFill>
        </p:spPr>
      </p:sp>
      <p:sp>
        <p:nvSpPr>
          <p:cNvPr name="TextBox 5" id="5"/>
          <p:cNvSpPr txBox="true"/>
          <p:nvPr/>
        </p:nvSpPr>
        <p:spPr>
          <a:xfrm rot="0">
            <a:off x="3471467" y="570140"/>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Minimization of Delays</a:t>
            </a:r>
          </a:p>
        </p:txBody>
      </p:sp>
      <p:sp>
        <p:nvSpPr>
          <p:cNvPr name="TextBox 6" id="6"/>
          <p:cNvSpPr txBox="true"/>
          <p:nvPr/>
        </p:nvSpPr>
        <p:spPr>
          <a:xfrm rot="0">
            <a:off x="5267977" y="1783150"/>
            <a:ext cx="8600033" cy="887095"/>
          </a:xfrm>
          <a:prstGeom prst="rect">
            <a:avLst/>
          </a:prstGeom>
        </p:spPr>
        <p:txBody>
          <a:bodyPr anchor="t" rtlCol="false" tIns="0" lIns="0" bIns="0" rIns="0">
            <a:spAutoFit/>
          </a:bodyPr>
          <a:lstStyle/>
          <a:p>
            <a:pPr algn="ctr">
              <a:lnSpc>
                <a:spcPts val="7279"/>
              </a:lnSpc>
            </a:pPr>
            <a:r>
              <a:rPr lang="en-US" sz="5199">
                <a:solidFill>
                  <a:srgbClr val="000914"/>
                </a:solidFill>
                <a:latin typeface="Canva Sans Bold"/>
              </a:rPr>
              <a:t>Mathematical Formulation</a:t>
            </a:r>
          </a:p>
        </p:txBody>
      </p:sp>
      <p:sp>
        <p:nvSpPr>
          <p:cNvPr name="TextBox 7" id="7"/>
          <p:cNvSpPr txBox="true"/>
          <p:nvPr/>
        </p:nvSpPr>
        <p:spPr>
          <a:xfrm rot="0">
            <a:off x="2363809" y="2879795"/>
            <a:ext cx="14163438" cy="19672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Decision Variables:</a:t>
            </a:r>
          </a:p>
          <a:p>
            <a:pPr>
              <a:lnSpc>
                <a:spcPts val="3919"/>
              </a:lnSpc>
            </a:pPr>
            <a:r>
              <a:rPr lang="en-US" sz="2799">
                <a:solidFill>
                  <a:srgbClr val="000914"/>
                </a:solidFill>
                <a:latin typeface="Canva Sans"/>
              </a:rPr>
              <a:t>Let d ij represent delay for PNR i on flight j.</a:t>
            </a:r>
          </a:p>
          <a:p>
            <a:pPr>
              <a:lnSpc>
                <a:spcPts val="3919"/>
              </a:lnSpc>
            </a:pPr>
            <a:r>
              <a:rPr lang="en-US" sz="2799">
                <a:solidFill>
                  <a:srgbClr val="000914"/>
                </a:solidFill>
                <a:latin typeface="Canva Sans Bold"/>
              </a:rPr>
              <a:t>Objective Function:</a:t>
            </a:r>
          </a:p>
          <a:p>
            <a:pPr>
              <a:lnSpc>
                <a:spcPts val="3919"/>
              </a:lnSpc>
            </a:pPr>
            <a:r>
              <a:rPr lang="en-US" sz="2799">
                <a:solidFill>
                  <a:srgbClr val="000914"/>
                </a:solidFill>
                <a:latin typeface="Canva Sans"/>
              </a:rPr>
              <a:t>Minimize the overall delay attributable to the re-accommodation process:</a:t>
            </a:r>
          </a:p>
        </p:txBody>
      </p:sp>
      <p:sp>
        <p:nvSpPr>
          <p:cNvPr name="TextBox 8" id="8"/>
          <p:cNvSpPr txBox="true"/>
          <p:nvPr/>
        </p:nvSpPr>
        <p:spPr>
          <a:xfrm rot="0">
            <a:off x="2337455" y="6566822"/>
            <a:ext cx="14163438" cy="9766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Constraints:</a:t>
            </a:r>
          </a:p>
          <a:p>
            <a:pPr>
              <a:lnSpc>
                <a:spcPts val="3919"/>
              </a:lnSpc>
            </a:pPr>
            <a:r>
              <a:rPr lang="en-US" sz="2799">
                <a:solidFill>
                  <a:srgbClr val="000914"/>
                </a:solidFill>
                <a:latin typeface="Canva Sans"/>
              </a:rPr>
              <a:t>Capacity constraint adjustments: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1448" y="2687417"/>
            <a:ext cx="13653091" cy="5682016"/>
          </a:xfrm>
          <a:custGeom>
            <a:avLst/>
            <a:gdLst/>
            <a:ahLst/>
            <a:cxnLst/>
            <a:rect r="r" b="b" t="t" l="l"/>
            <a:pathLst>
              <a:path h="5682016" w="13653091">
                <a:moveTo>
                  <a:pt x="0" y="0"/>
                </a:moveTo>
                <a:lnTo>
                  <a:pt x="13653091" y="0"/>
                </a:lnTo>
                <a:lnTo>
                  <a:pt x="13653091" y="5682015"/>
                </a:lnTo>
                <a:lnTo>
                  <a:pt x="0" y="5682015"/>
                </a:lnTo>
                <a:lnTo>
                  <a:pt x="0" y="0"/>
                </a:lnTo>
                <a:close/>
              </a:path>
            </a:pathLst>
          </a:custGeom>
          <a:blipFill>
            <a:blip r:embed="rId4"/>
            <a:stretch>
              <a:fillRect l="0" t="-8338" r="0" b="-8338"/>
            </a:stretch>
          </a:blipFill>
        </p:spPr>
      </p:sp>
      <p:sp>
        <p:nvSpPr>
          <p:cNvPr name="TextBox 4" id="4"/>
          <p:cNvSpPr txBox="true"/>
          <p:nvPr/>
        </p:nvSpPr>
        <p:spPr>
          <a:xfrm rot="0">
            <a:off x="3281408" y="430180"/>
            <a:ext cx="12923072" cy="21050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Customer Class Priority Consideration</a:t>
            </a:r>
          </a:p>
        </p:txBody>
      </p:sp>
      <p:sp>
        <p:nvSpPr>
          <p:cNvPr name="TextBox 5" id="5"/>
          <p:cNvSpPr txBox="true"/>
          <p:nvPr/>
        </p:nvSpPr>
        <p:spPr>
          <a:xfrm rot="0">
            <a:off x="2741448" y="8474019"/>
            <a:ext cx="13653091" cy="1243965"/>
          </a:xfrm>
          <a:prstGeom prst="rect">
            <a:avLst/>
          </a:prstGeom>
        </p:spPr>
        <p:txBody>
          <a:bodyPr anchor="t" rtlCol="false" tIns="0" lIns="0" bIns="0" rIns="0">
            <a:spAutoFit/>
          </a:bodyPr>
          <a:lstStyle/>
          <a:p>
            <a:pPr>
              <a:lnSpc>
                <a:spcPts val="3359"/>
              </a:lnSpc>
              <a:spcBef>
                <a:spcPct val="0"/>
              </a:spcBef>
            </a:pPr>
            <a:r>
              <a:rPr lang="en-US" sz="2400">
                <a:solidFill>
                  <a:srgbClr val="000914"/>
                </a:solidFill>
                <a:latin typeface="DM Sans Bold"/>
              </a:rPr>
              <a:t>Objective: </a:t>
            </a:r>
            <a:r>
              <a:rPr lang="en-US" sz="2400">
                <a:solidFill>
                  <a:srgbClr val="000914"/>
                </a:solidFill>
                <a:latin typeface="DM Sans"/>
              </a:rPr>
              <a:t>Integrate nuanced considerations </a:t>
            </a:r>
            <a:r>
              <a:rPr lang="en-US" sz="2400">
                <a:solidFill>
                  <a:srgbClr val="000914"/>
                </a:solidFill>
                <a:latin typeface="DM Sans"/>
              </a:rPr>
              <a:t>of customer priority into the reallocation process, affording higher precedence to specific passenger categories, such as business class over economy class.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10830" y="6872293"/>
            <a:ext cx="6069396" cy="1077620"/>
          </a:xfrm>
          <a:custGeom>
            <a:avLst/>
            <a:gdLst/>
            <a:ahLst/>
            <a:cxnLst/>
            <a:rect r="r" b="b" t="t" l="l"/>
            <a:pathLst>
              <a:path h="1077620" w="6069396">
                <a:moveTo>
                  <a:pt x="0" y="0"/>
                </a:moveTo>
                <a:lnTo>
                  <a:pt x="6069397" y="0"/>
                </a:lnTo>
                <a:lnTo>
                  <a:pt x="6069397" y="1077620"/>
                </a:lnTo>
                <a:lnTo>
                  <a:pt x="0" y="1077620"/>
                </a:lnTo>
                <a:lnTo>
                  <a:pt x="0" y="0"/>
                </a:lnTo>
                <a:close/>
              </a:path>
            </a:pathLst>
          </a:custGeom>
          <a:blipFill>
            <a:blip r:embed="rId4"/>
            <a:stretch>
              <a:fillRect l="0" t="-5136" r="0" b="-5136"/>
            </a:stretch>
          </a:blipFill>
        </p:spPr>
      </p:sp>
      <p:sp>
        <p:nvSpPr>
          <p:cNvPr name="Freeform 4" id="4"/>
          <p:cNvSpPr/>
          <p:nvPr/>
        </p:nvSpPr>
        <p:spPr>
          <a:xfrm flipH="false" flipV="false" rot="0">
            <a:off x="7246933" y="9031786"/>
            <a:ext cx="4642120" cy="947980"/>
          </a:xfrm>
          <a:custGeom>
            <a:avLst/>
            <a:gdLst/>
            <a:ahLst/>
            <a:cxnLst/>
            <a:rect r="r" b="b" t="t" l="l"/>
            <a:pathLst>
              <a:path h="947980" w="4642120">
                <a:moveTo>
                  <a:pt x="0" y="0"/>
                </a:moveTo>
                <a:lnTo>
                  <a:pt x="4642121" y="0"/>
                </a:lnTo>
                <a:lnTo>
                  <a:pt x="4642121" y="947980"/>
                </a:lnTo>
                <a:lnTo>
                  <a:pt x="0" y="947980"/>
                </a:lnTo>
                <a:lnTo>
                  <a:pt x="0" y="0"/>
                </a:lnTo>
                <a:close/>
              </a:path>
            </a:pathLst>
          </a:custGeom>
          <a:blipFill>
            <a:blip r:embed="rId5"/>
            <a:stretch>
              <a:fillRect l="-609" t="-642" r="0" b="-642"/>
            </a:stretch>
          </a:blipFill>
        </p:spPr>
      </p:sp>
      <p:sp>
        <p:nvSpPr>
          <p:cNvPr name="TextBox 5" id="5"/>
          <p:cNvSpPr txBox="true"/>
          <p:nvPr/>
        </p:nvSpPr>
        <p:spPr>
          <a:xfrm rot="0">
            <a:off x="3471467" y="455840"/>
            <a:ext cx="12193052" cy="21050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Customer Class Priority Consideration</a:t>
            </a:r>
          </a:p>
        </p:txBody>
      </p:sp>
      <p:sp>
        <p:nvSpPr>
          <p:cNvPr name="TextBox 6" id="6"/>
          <p:cNvSpPr txBox="true"/>
          <p:nvPr/>
        </p:nvSpPr>
        <p:spPr>
          <a:xfrm rot="0">
            <a:off x="5267977" y="2579915"/>
            <a:ext cx="8600033" cy="887095"/>
          </a:xfrm>
          <a:prstGeom prst="rect">
            <a:avLst/>
          </a:prstGeom>
        </p:spPr>
        <p:txBody>
          <a:bodyPr anchor="t" rtlCol="false" tIns="0" lIns="0" bIns="0" rIns="0">
            <a:spAutoFit/>
          </a:bodyPr>
          <a:lstStyle/>
          <a:p>
            <a:pPr algn="ctr">
              <a:lnSpc>
                <a:spcPts val="7279"/>
              </a:lnSpc>
            </a:pPr>
            <a:r>
              <a:rPr lang="en-US" sz="5199">
                <a:solidFill>
                  <a:srgbClr val="000914"/>
                </a:solidFill>
                <a:latin typeface="Canva Sans Bold"/>
              </a:rPr>
              <a:t>Mathematical Formulation</a:t>
            </a:r>
          </a:p>
        </p:txBody>
      </p:sp>
      <p:sp>
        <p:nvSpPr>
          <p:cNvPr name="TextBox 7" id="7"/>
          <p:cNvSpPr txBox="true"/>
          <p:nvPr/>
        </p:nvSpPr>
        <p:spPr>
          <a:xfrm rot="0">
            <a:off x="2363809" y="3800163"/>
            <a:ext cx="14163438" cy="29578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Decision Variables:</a:t>
            </a:r>
          </a:p>
          <a:p>
            <a:pPr>
              <a:lnSpc>
                <a:spcPts val="3919"/>
              </a:lnSpc>
            </a:pPr>
            <a:r>
              <a:rPr lang="en-US" sz="2799">
                <a:solidFill>
                  <a:srgbClr val="000914"/>
                </a:solidFill>
                <a:latin typeface="Canva Sans"/>
              </a:rPr>
              <a:t>Let p ij be a binary variable representing whether PNR i is assigned to flight j considering customer class priority. The decision variable takes the value 1 if the assignment is made, and 0 otherwise.</a:t>
            </a:r>
          </a:p>
          <a:p>
            <a:pPr>
              <a:lnSpc>
                <a:spcPts val="3919"/>
              </a:lnSpc>
            </a:pPr>
            <a:r>
              <a:rPr lang="en-US" sz="2799">
                <a:solidFill>
                  <a:srgbClr val="000914"/>
                </a:solidFill>
                <a:latin typeface="Canva Sans Bold"/>
              </a:rPr>
              <a:t>Objective Function:</a:t>
            </a:r>
          </a:p>
          <a:p>
            <a:pPr>
              <a:lnSpc>
                <a:spcPts val="3919"/>
              </a:lnSpc>
            </a:pPr>
            <a:r>
              <a:rPr lang="en-US" sz="2799">
                <a:solidFill>
                  <a:srgbClr val="000914"/>
                </a:solidFill>
                <a:latin typeface="Canva Sans"/>
              </a:rPr>
              <a:t>Maximize the overall customer class priority in the reallocation process:</a:t>
            </a:r>
          </a:p>
        </p:txBody>
      </p:sp>
      <p:sp>
        <p:nvSpPr>
          <p:cNvPr name="TextBox 8" id="8"/>
          <p:cNvSpPr txBox="true"/>
          <p:nvPr/>
        </p:nvSpPr>
        <p:spPr>
          <a:xfrm rot="0">
            <a:off x="2363809" y="7940856"/>
            <a:ext cx="14163438" cy="9766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Constraints:</a:t>
            </a:r>
          </a:p>
          <a:p>
            <a:pPr>
              <a:lnSpc>
                <a:spcPts val="3919"/>
              </a:lnSpc>
            </a:pPr>
            <a:r>
              <a:rPr lang="en-US" sz="2799">
                <a:solidFill>
                  <a:srgbClr val="000914"/>
                </a:solidFill>
                <a:latin typeface="Canva Sans"/>
              </a:rPr>
              <a:t>Capacity constraint adjustments: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1448" y="914400"/>
            <a:ext cx="13653091" cy="7942723"/>
          </a:xfrm>
          <a:custGeom>
            <a:avLst/>
            <a:gdLst/>
            <a:ahLst/>
            <a:cxnLst/>
            <a:rect r="r" b="b" t="t" l="l"/>
            <a:pathLst>
              <a:path h="7942723" w="13653091">
                <a:moveTo>
                  <a:pt x="0" y="0"/>
                </a:moveTo>
                <a:lnTo>
                  <a:pt x="13653091" y="0"/>
                </a:lnTo>
                <a:lnTo>
                  <a:pt x="13653091" y="7942723"/>
                </a:lnTo>
                <a:lnTo>
                  <a:pt x="0" y="7942723"/>
                </a:lnTo>
                <a:lnTo>
                  <a:pt x="0" y="0"/>
                </a:lnTo>
                <a:close/>
              </a:path>
            </a:pathLst>
          </a:custGeom>
          <a:blipFill>
            <a:blip r:embed="rId4"/>
            <a:stretch>
              <a:fillRect l="0" t="-1936" r="0" b="-1056"/>
            </a:stretch>
          </a:blipFill>
        </p:spPr>
      </p:sp>
      <p:sp>
        <p:nvSpPr>
          <p:cNvPr name="TextBox 4" id="4"/>
          <p:cNvSpPr txBox="true"/>
          <p:nvPr/>
        </p:nvSpPr>
        <p:spPr>
          <a:xfrm rot="0">
            <a:off x="3106458" y="-12382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Preference for Direct Flights</a:t>
            </a:r>
          </a:p>
        </p:txBody>
      </p:sp>
      <p:sp>
        <p:nvSpPr>
          <p:cNvPr name="TextBox 5" id="5"/>
          <p:cNvSpPr txBox="true"/>
          <p:nvPr/>
        </p:nvSpPr>
        <p:spPr>
          <a:xfrm rot="0">
            <a:off x="2741448" y="9043035"/>
            <a:ext cx="13653091" cy="1243965"/>
          </a:xfrm>
          <a:prstGeom prst="rect">
            <a:avLst/>
          </a:prstGeom>
        </p:spPr>
        <p:txBody>
          <a:bodyPr anchor="t" rtlCol="false" tIns="0" lIns="0" bIns="0" rIns="0">
            <a:spAutoFit/>
          </a:bodyPr>
          <a:lstStyle/>
          <a:p>
            <a:pPr>
              <a:lnSpc>
                <a:spcPts val="3359"/>
              </a:lnSpc>
            </a:pPr>
            <a:r>
              <a:rPr lang="en-US" sz="2400">
                <a:solidFill>
                  <a:srgbClr val="000914"/>
                </a:solidFill>
                <a:latin typeface="DM Sans Bold"/>
              </a:rPr>
              <a:t>Objective: </a:t>
            </a:r>
            <a:r>
              <a:rPr lang="en-US" sz="2400">
                <a:solidFill>
                  <a:srgbClr val="000914"/>
                </a:solidFill>
                <a:latin typeface="DM Sans"/>
              </a:rPr>
              <a:t>Establish a pronounced preference </a:t>
            </a:r>
            <a:r>
              <a:rPr lang="en-US" sz="2400">
                <a:solidFill>
                  <a:srgbClr val="000914"/>
                </a:solidFill>
                <a:latin typeface="DM Sans"/>
              </a:rPr>
              <a:t>for direct flights over connecting flights in</a:t>
            </a:r>
          </a:p>
          <a:p>
            <a:pPr>
              <a:lnSpc>
                <a:spcPts val="3359"/>
              </a:lnSpc>
              <a:spcBef>
                <a:spcPct val="0"/>
              </a:spcBef>
            </a:pPr>
            <a:r>
              <a:rPr lang="en-US" sz="2400">
                <a:solidFill>
                  <a:srgbClr val="000914"/>
                </a:solidFill>
                <a:latin typeface="DM Sans"/>
              </a:rPr>
              <a:t>the re-accommodation process, accentuating the advantages of reduced travel time and heightened passenger convenience.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60492" y="6599625"/>
            <a:ext cx="7874031" cy="1335594"/>
          </a:xfrm>
          <a:custGeom>
            <a:avLst/>
            <a:gdLst/>
            <a:ahLst/>
            <a:cxnLst/>
            <a:rect r="r" b="b" t="t" l="l"/>
            <a:pathLst>
              <a:path h="1335594" w="7874031">
                <a:moveTo>
                  <a:pt x="0" y="0"/>
                </a:moveTo>
                <a:lnTo>
                  <a:pt x="7874031" y="0"/>
                </a:lnTo>
                <a:lnTo>
                  <a:pt x="7874031" y="1335594"/>
                </a:lnTo>
                <a:lnTo>
                  <a:pt x="0" y="1335594"/>
                </a:lnTo>
                <a:lnTo>
                  <a:pt x="0" y="0"/>
                </a:lnTo>
                <a:close/>
              </a:path>
            </a:pathLst>
          </a:custGeom>
          <a:blipFill>
            <a:blip r:embed="rId4"/>
            <a:stretch>
              <a:fillRect l="0" t="-690" r="0" b="-690"/>
            </a:stretch>
          </a:blipFill>
        </p:spPr>
      </p:sp>
      <p:sp>
        <p:nvSpPr>
          <p:cNvPr name="TextBox 4" id="4"/>
          <p:cNvSpPr txBox="true"/>
          <p:nvPr/>
        </p:nvSpPr>
        <p:spPr>
          <a:xfrm rot="0">
            <a:off x="3471467" y="570140"/>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Preference for Direct Flights</a:t>
            </a:r>
          </a:p>
        </p:txBody>
      </p:sp>
      <p:sp>
        <p:nvSpPr>
          <p:cNvPr name="TextBox 5" id="5"/>
          <p:cNvSpPr txBox="true"/>
          <p:nvPr/>
        </p:nvSpPr>
        <p:spPr>
          <a:xfrm rot="0">
            <a:off x="5267977" y="1783150"/>
            <a:ext cx="8600033" cy="887095"/>
          </a:xfrm>
          <a:prstGeom prst="rect">
            <a:avLst/>
          </a:prstGeom>
        </p:spPr>
        <p:txBody>
          <a:bodyPr anchor="t" rtlCol="false" tIns="0" lIns="0" bIns="0" rIns="0">
            <a:spAutoFit/>
          </a:bodyPr>
          <a:lstStyle/>
          <a:p>
            <a:pPr algn="ctr">
              <a:lnSpc>
                <a:spcPts val="7279"/>
              </a:lnSpc>
            </a:pPr>
            <a:r>
              <a:rPr lang="en-US" sz="5199">
                <a:solidFill>
                  <a:srgbClr val="000914"/>
                </a:solidFill>
                <a:latin typeface="Canva Sans Bold"/>
              </a:rPr>
              <a:t>Mathematical Formulation</a:t>
            </a:r>
          </a:p>
        </p:txBody>
      </p:sp>
      <p:sp>
        <p:nvSpPr>
          <p:cNvPr name="TextBox 6" id="6"/>
          <p:cNvSpPr txBox="true"/>
          <p:nvPr/>
        </p:nvSpPr>
        <p:spPr>
          <a:xfrm rot="0">
            <a:off x="2363809" y="2879795"/>
            <a:ext cx="14163438" cy="34531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Decision Variables:</a:t>
            </a:r>
          </a:p>
          <a:p>
            <a:pPr>
              <a:lnSpc>
                <a:spcPts val="3919"/>
              </a:lnSpc>
            </a:pPr>
            <a:r>
              <a:rPr lang="en-US" sz="2799">
                <a:solidFill>
                  <a:srgbClr val="000914"/>
                </a:solidFill>
                <a:latin typeface="Canva Sans"/>
              </a:rPr>
              <a:t>Let d ij be a binary variable representing whether PNR i is assigned to a direct flight</a:t>
            </a:r>
          </a:p>
          <a:p>
            <a:pPr>
              <a:lnSpc>
                <a:spcPts val="3919"/>
              </a:lnSpc>
            </a:pPr>
            <a:r>
              <a:rPr lang="en-US" sz="2799">
                <a:solidFill>
                  <a:srgbClr val="000914"/>
                </a:solidFill>
                <a:latin typeface="Canva Sans"/>
              </a:rPr>
              <a:t>j. The decision variable takes the value 1 if the assignment is made, and 0 otherwise.</a:t>
            </a:r>
          </a:p>
          <a:p>
            <a:pPr>
              <a:lnSpc>
                <a:spcPts val="3919"/>
              </a:lnSpc>
            </a:pPr>
            <a:r>
              <a:rPr lang="en-US" sz="2799">
                <a:solidFill>
                  <a:srgbClr val="000914"/>
                </a:solidFill>
                <a:latin typeface="Canva Sans Bold"/>
              </a:rPr>
              <a:t>Objective Function:</a:t>
            </a:r>
          </a:p>
          <a:p>
            <a:pPr>
              <a:lnSpc>
                <a:spcPts val="3919"/>
              </a:lnSpc>
            </a:pPr>
            <a:r>
              <a:rPr lang="en-US" sz="2799">
                <a:solidFill>
                  <a:srgbClr val="000914"/>
                </a:solidFill>
                <a:latin typeface="Canva Sans"/>
              </a:rPr>
              <a:t>Maximize the preference for direct flights over connecting flights in the reaccommodation process: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868458"/>
            <a:ext cx="8694958" cy="7389842"/>
          </a:xfrm>
          <a:custGeom>
            <a:avLst/>
            <a:gdLst/>
            <a:ahLst/>
            <a:cxnLst/>
            <a:rect r="r" b="b" t="t" l="l"/>
            <a:pathLst>
              <a:path h="7389842" w="8694958">
                <a:moveTo>
                  <a:pt x="0" y="0"/>
                </a:moveTo>
                <a:lnTo>
                  <a:pt x="8694958" y="0"/>
                </a:lnTo>
                <a:lnTo>
                  <a:pt x="8694958" y="7389842"/>
                </a:lnTo>
                <a:lnTo>
                  <a:pt x="0" y="7389842"/>
                </a:lnTo>
                <a:lnTo>
                  <a:pt x="0" y="0"/>
                </a:lnTo>
                <a:close/>
              </a:path>
            </a:pathLst>
          </a:custGeom>
          <a:blipFill>
            <a:blip r:embed="rId4"/>
            <a:stretch>
              <a:fillRect l="-3822" t="0" r="-2414" b="0"/>
            </a:stretch>
          </a:blipFill>
        </p:spPr>
      </p:sp>
      <p:sp>
        <p:nvSpPr>
          <p:cNvPr name="TextBox 4" id="4"/>
          <p:cNvSpPr txBox="true"/>
          <p:nvPr/>
        </p:nvSpPr>
        <p:spPr>
          <a:xfrm rot="0">
            <a:off x="2682464"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 Graphical Representation</a:t>
            </a:r>
          </a:p>
        </p:txBody>
      </p:sp>
      <p:sp>
        <p:nvSpPr>
          <p:cNvPr name="TextBox 5" id="5"/>
          <p:cNvSpPr txBox="true"/>
          <p:nvPr/>
        </p:nvSpPr>
        <p:spPr>
          <a:xfrm rot="0">
            <a:off x="2038229" y="8215149"/>
            <a:ext cx="7105771"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9723658" y="2877329"/>
            <a:ext cx="8167138" cy="53149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914"/>
                </a:solidFill>
                <a:latin typeface="Canva Sans"/>
              </a:rPr>
              <a:t>W represents set of nodes denoting canceled </a:t>
            </a:r>
            <a:r>
              <a:rPr lang="en-US" sz="3000">
                <a:solidFill>
                  <a:srgbClr val="000914"/>
                </a:solidFill>
                <a:latin typeface="Canva Sans"/>
              </a:rPr>
              <a:t>flights.</a:t>
            </a:r>
          </a:p>
          <a:p>
            <a:pPr marL="647702" indent="-323851" lvl="1">
              <a:lnSpc>
                <a:spcPts val="4200"/>
              </a:lnSpc>
              <a:buFont typeface="Arial"/>
              <a:buChar char="•"/>
            </a:pPr>
            <a:r>
              <a:rPr lang="en-US" sz="3000">
                <a:solidFill>
                  <a:srgbClr val="000914"/>
                </a:solidFill>
                <a:latin typeface="Canva Sans"/>
              </a:rPr>
              <a:t>U represents set of nodes denoting affecting PNRs.</a:t>
            </a:r>
          </a:p>
          <a:p>
            <a:pPr marL="647702" indent="-323851" lvl="1">
              <a:lnSpc>
                <a:spcPts val="4200"/>
              </a:lnSpc>
              <a:buFont typeface="Arial"/>
              <a:buChar char="•"/>
            </a:pPr>
            <a:r>
              <a:rPr lang="en-US" sz="3000">
                <a:solidFill>
                  <a:srgbClr val="000914"/>
                </a:solidFill>
                <a:latin typeface="Canva Sans"/>
              </a:rPr>
              <a:t>D represents set of nodes denoting proposed flights.</a:t>
            </a:r>
          </a:p>
          <a:p>
            <a:pPr marL="647702" indent="-323851" lvl="1">
              <a:lnSpc>
                <a:spcPts val="4200"/>
              </a:lnSpc>
              <a:buFont typeface="Arial"/>
              <a:buChar char="•"/>
            </a:pPr>
            <a:r>
              <a:rPr lang="en-US" sz="3000">
                <a:solidFill>
                  <a:srgbClr val="000914"/>
                </a:solidFill>
                <a:latin typeface="Canva Sans"/>
              </a:rPr>
              <a:t>V represents set of nodes denoting direct proposed flight, class.</a:t>
            </a:r>
          </a:p>
          <a:p>
            <a:pPr marL="647702" indent="-323851" lvl="1">
              <a:lnSpc>
                <a:spcPts val="4200"/>
              </a:lnSpc>
              <a:buFont typeface="Arial"/>
              <a:buChar char="•"/>
            </a:pPr>
            <a:r>
              <a:rPr lang="en-US" sz="3000">
                <a:solidFill>
                  <a:srgbClr val="000914"/>
                </a:solidFill>
                <a:latin typeface="Canva Sans"/>
              </a:rPr>
              <a:t>C represents set of nodes denoting Connecting proposed flights,class.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DFB"/>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90098" y="1352903"/>
            <a:ext cx="13124061" cy="5769119"/>
          </a:xfrm>
          <a:custGeom>
            <a:avLst/>
            <a:gdLst/>
            <a:ahLst/>
            <a:cxnLst/>
            <a:rect r="r" b="b" t="t" l="l"/>
            <a:pathLst>
              <a:path h="5769119" w="13124061">
                <a:moveTo>
                  <a:pt x="0" y="0"/>
                </a:moveTo>
                <a:lnTo>
                  <a:pt x="13124061" y="0"/>
                </a:lnTo>
                <a:lnTo>
                  <a:pt x="13124061" y="5769118"/>
                </a:lnTo>
                <a:lnTo>
                  <a:pt x="0" y="5769118"/>
                </a:lnTo>
                <a:lnTo>
                  <a:pt x="0" y="0"/>
                </a:lnTo>
                <a:close/>
              </a:path>
            </a:pathLst>
          </a:custGeom>
          <a:blipFill>
            <a:blip r:embed="rId4"/>
            <a:stretch>
              <a:fillRect l="-1159" t="0" r="-1159" b="0"/>
            </a:stretch>
          </a:blipFill>
        </p:spPr>
      </p:sp>
      <p:sp>
        <p:nvSpPr>
          <p:cNvPr name="Freeform 4" id="4"/>
          <p:cNvSpPr/>
          <p:nvPr/>
        </p:nvSpPr>
        <p:spPr>
          <a:xfrm flipH="false" flipV="false" rot="0">
            <a:off x="5791173" y="7445871"/>
            <a:ext cx="6705653" cy="2517078"/>
          </a:xfrm>
          <a:custGeom>
            <a:avLst/>
            <a:gdLst/>
            <a:ahLst/>
            <a:cxnLst/>
            <a:rect r="r" b="b" t="t" l="l"/>
            <a:pathLst>
              <a:path h="2517078" w="6705653">
                <a:moveTo>
                  <a:pt x="0" y="0"/>
                </a:moveTo>
                <a:lnTo>
                  <a:pt x="6705654" y="0"/>
                </a:lnTo>
                <a:lnTo>
                  <a:pt x="6705654" y="2517078"/>
                </a:lnTo>
                <a:lnTo>
                  <a:pt x="0" y="2517078"/>
                </a:lnTo>
                <a:lnTo>
                  <a:pt x="0" y="0"/>
                </a:lnTo>
                <a:close/>
              </a:path>
            </a:pathLst>
          </a:custGeom>
          <a:blipFill>
            <a:blip r:embed="rId5"/>
            <a:stretch>
              <a:fillRect l="0" t="0" r="0" b="0"/>
            </a:stretch>
          </a:blipFill>
        </p:spPr>
      </p:sp>
      <p:sp>
        <p:nvSpPr>
          <p:cNvPr name="TextBox 5" id="5"/>
          <p:cNvSpPr txBox="true"/>
          <p:nvPr/>
        </p:nvSpPr>
        <p:spPr>
          <a:xfrm rot="0">
            <a:off x="3255602" y="-9172"/>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Scoring Function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01150" y="2076275"/>
            <a:ext cx="6533687" cy="4619165"/>
          </a:xfrm>
          <a:custGeom>
            <a:avLst/>
            <a:gdLst/>
            <a:ahLst/>
            <a:cxnLst/>
            <a:rect r="r" b="b" t="t" l="l"/>
            <a:pathLst>
              <a:path h="4619165" w="6533687">
                <a:moveTo>
                  <a:pt x="0" y="0"/>
                </a:moveTo>
                <a:lnTo>
                  <a:pt x="6533687" y="0"/>
                </a:lnTo>
                <a:lnTo>
                  <a:pt x="6533687" y="4619165"/>
                </a:lnTo>
                <a:lnTo>
                  <a:pt x="0" y="4619165"/>
                </a:lnTo>
                <a:lnTo>
                  <a:pt x="0" y="0"/>
                </a:lnTo>
                <a:close/>
              </a:path>
            </a:pathLst>
          </a:custGeom>
          <a:blipFill>
            <a:blip r:embed="rId4"/>
            <a:stretch>
              <a:fillRect l="0" t="0" r="0" b="0"/>
            </a:stretch>
          </a:blipFill>
        </p:spPr>
      </p:sp>
      <p:sp>
        <p:nvSpPr>
          <p:cNvPr name="Freeform 4" id="4"/>
          <p:cNvSpPr/>
          <p:nvPr/>
        </p:nvSpPr>
        <p:spPr>
          <a:xfrm flipH="false" flipV="false" rot="0">
            <a:off x="10989858" y="6476160"/>
            <a:ext cx="4674662" cy="438561"/>
          </a:xfrm>
          <a:custGeom>
            <a:avLst/>
            <a:gdLst/>
            <a:ahLst/>
            <a:cxnLst/>
            <a:rect r="r" b="b" t="t" l="l"/>
            <a:pathLst>
              <a:path h="438561" w="4674662">
                <a:moveTo>
                  <a:pt x="0" y="0"/>
                </a:moveTo>
                <a:lnTo>
                  <a:pt x="4674662" y="0"/>
                </a:lnTo>
                <a:lnTo>
                  <a:pt x="4674662" y="438561"/>
                </a:lnTo>
                <a:lnTo>
                  <a:pt x="0" y="438561"/>
                </a:lnTo>
                <a:lnTo>
                  <a:pt x="0" y="0"/>
                </a:lnTo>
                <a:close/>
              </a:path>
            </a:pathLst>
          </a:custGeom>
          <a:blipFill>
            <a:blip r:embed="rId5"/>
            <a:stretch>
              <a:fillRect l="0" t="0" r="0" b="0"/>
            </a:stretch>
          </a:blipFill>
        </p:spPr>
      </p:sp>
      <p:sp>
        <p:nvSpPr>
          <p:cNvPr name="TextBox 5" id="5"/>
          <p:cNvSpPr txBox="true"/>
          <p:nvPr/>
        </p:nvSpPr>
        <p:spPr>
          <a:xfrm rot="0">
            <a:off x="3471467" y="-85725"/>
            <a:ext cx="12193052" cy="21050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Representing Scoring Function using Boolean Variables</a:t>
            </a:r>
          </a:p>
        </p:txBody>
      </p:sp>
      <p:sp>
        <p:nvSpPr>
          <p:cNvPr name="TextBox 6" id="6"/>
          <p:cNvSpPr txBox="true"/>
          <p:nvPr/>
        </p:nvSpPr>
        <p:spPr>
          <a:xfrm rot="0">
            <a:off x="3214091" y="6638290"/>
            <a:ext cx="12707804" cy="3648710"/>
          </a:xfrm>
          <a:prstGeom prst="rect">
            <a:avLst/>
          </a:prstGeom>
        </p:spPr>
        <p:txBody>
          <a:bodyPr anchor="t" rtlCol="false" tIns="0" lIns="0" bIns="0" rIns="0">
            <a:spAutoFit/>
          </a:bodyPr>
          <a:lstStyle/>
          <a:p>
            <a:pPr>
              <a:lnSpc>
                <a:spcPts val="3640"/>
              </a:lnSpc>
            </a:pPr>
            <a:r>
              <a:rPr lang="en-US" sz="2600">
                <a:solidFill>
                  <a:srgbClr val="000914"/>
                </a:solidFill>
                <a:latin typeface="Canva Sans"/>
              </a:rPr>
              <a:t>where,</a:t>
            </a:r>
          </a:p>
          <a:p>
            <a:pPr marL="561341" indent="-280670" lvl="1">
              <a:lnSpc>
                <a:spcPts val="3640"/>
              </a:lnSpc>
              <a:buFont typeface="Arial"/>
              <a:buChar char="•"/>
            </a:pPr>
            <a:r>
              <a:rPr lang="en-US" sz="2600">
                <a:solidFill>
                  <a:srgbClr val="000914"/>
                </a:solidFill>
                <a:latin typeface="Canva Sans"/>
              </a:rPr>
              <a:t>x(u, v)  : Boolean variable which tells, if the edge between U to V is selected.</a:t>
            </a:r>
          </a:p>
          <a:p>
            <a:pPr marL="561341" indent="-280670" lvl="1">
              <a:lnSpc>
                <a:spcPts val="3640"/>
              </a:lnSpc>
              <a:buFont typeface="Arial"/>
              <a:buChar char="•"/>
            </a:pPr>
            <a:r>
              <a:rPr lang="en-US" sz="2600">
                <a:solidFill>
                  <a:srgbClr val="000914"/>
                </a:solidFill>
                <a:latin typeface="Canva Sans"/>
              </a:rPr>
              <a:t>x(w, d) : Boolean variable which tells, if the edge between W to D is selected.</a:t>
            </a:r>
          </a:p>
          <a:p>
            <a:pPr marL="561341" indent="-280670" lvl="1">
              <a:lnSpc>
                <a:spcPts val="3640"/>
              </a:lnSpc>
              <a:buFont typeface="Arial"/>
              <a:buChar char="•"/>
            </a:pPr>
            <a:r>
              <a:rPr lang="en-US" sz="2600">
                <a:solidFill>
                  <a:srgbClr val="000914"/>
                </a:solidFill>
                <a:latin typeface="Canva Sans"/>
              </a:rPr>
              <a:t>x(u, c)  : Boolean variable which tells, if the edge between U to C is selected.</a:t>
            </a:r>
          </a:p>
          <a:p>
            <a:pPr marL="561341" indent="-280670" lvl="1">
              <a:lnSpc>
                <a:spcPts val="3640"/>
              </a:lnSpc>
              <a:buFont typeface="Arial"/>
              <a:buChar char="•"/>
            </a:pPr>
            <a:r>
              <a:rPr lang="en-US" sz="2600">
                <a:solidFill>
                  <a:srgbClr val="000914"/>
                </a:solidFill>
                <a:latin typeface="Canva Sans"/>
              </a:rPr>
              <a:t>w(u)     : Constant node weight, for every node in U.</a:t>
            </a:r>
          </a:p>
          <a:p>
            <a:pPr marL="561341" indent="-280670" lvl="1">
              <a:lnSpc>
                <a:spcPts val="3640"/>
              </a:lnSpc>
              <a:buFont typeface="Arial"/>
              <a:buChar char="•"/>
            </a:pPr>
            <a:r>
              <a:rPr lang="en-US" sz="2600">
                <a:solidFill>
                  <a:srgbClr val="000914"/>
                </a:solidFill>
                <a:latin typeface="Canva Sans"/>
              </a:rPr>
              <a:t>ES(u, v) : Edge Score of an edge from U to V.</a:t>
            </a:r>
          </a:p>
          <a:p>
            <a:pPr marL="561341" indent="-280670" lvl="1">
              <a:lnSpc>
                <a:spcPts val="3640"/>
              </a:lnSpc>
              <a:buFont typeface="Arial"/>
              <a:buChar char="•"/>
            </a:pPr>
            <a:r>
              <a:rPr lang="en-US" sz="2600">
                <a:solidFill>
                  <a:srgbClr val="000914"/>
                </a:solidFill>
                <a:latin typeface="Canva Sans"/>
              </a:rPr>
              <a:t>ES(u, c) : Edge Score of an edge from U to C.</a:t>
            </a:r>
          </a:p>
          <a:p>
            <a:pPr marL="561341" indent="-280670" lvl="1">
              <a:lnSpc>
                <a:spcPts val="3640"/>
              </a:lnSpc>
              <a:buFont typeface="Arial"/>
              <a:buChar char="•"/>
            </a:pPr>
            <a:r>
              <a:rPr lang="en-US" sz="2600">
                <a:solidFill>
                  <a:srgbClr val="000914"/>
                </a:solidFill>
                <a:latin typeface="Canva Sans"/>
              </a:rPr>
              <a:t>N, M     : Scaling Factors.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415" y="3714941"/>
            <a:ext cx="15341171" cy="2857117"/>
          </a:xfrm>
          <a:custGeom>
            <a:avLst/>
            <a:gdLst/>
            <a:ahLst/>
            <a:cxnLst/>
            <a:rect r="r" b="b" t="t" l="l"/>
            <a:pathLst>
              <a:path h="2857117" w="15341171">
                <a:moveTo>
                  <a:pt x="0" y="0"/>
                </a:moveTo>
                <a:lnTo>
                  <a:pt x="15341170" y="0"/>
                </a:lnTo>
                <a:lnTo>
                  <a:pt x="15341170" y="2857118"/>
                </a:lnTo>
                <a:lnTo>
                  <a:pt x="0" y="2857118"/>
                </a:lnTo>
                <a:lnTo>
                  <a:pt x="0" y="0"/>
                </a:lnTo>
                <a:close/>
              </a:path>
            </a:pathLst>
          </a:custGeom>
          <a:blipFill>
            <a:blip r:embed="rId4"/>
            <a:stretch>
              <a:fillRect l="0" t="0" r="0" b="0"/>
            </a:stretch>
          </a:blipFill>
        </p:spPr>
      </p:sp>
      <p:sp>
        <p:nvSpPr>
          <p:cNvPr name="TextBox 4" id="4"/>
          <p:cNvSpPr txBox="true"/>
          <p:nvPr/>
        </p:nvSpPr>
        <p:spPr>
          <a:xfrm rot="0">
            <a:off x="3047474" y="1033174"/>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Analysing the Scoring Function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8785" y="3430998"/>
            <a:ext cx="4158416" cy="1075809"/>
          </a:xfrm>
          <a:custGeom>
            <a:avLst/>
            <a:gdLst/>
            <a:ahLst/>
            <a:cxnLst/>
            <a:rect r="r" b="b" t="t" l="l"/>
            <a:pathLst>
              <a:path h="1075809" w="4158416">
                <a:moveTo>
                  <a:pt x="0" y="0"/>
                </a:moveTo>
                <a:lnTo>
                  <a:pt x="4158417" y="0"/>
                </a:lnTo>
                <a:lnTo>
                  <a:pt x="4158417" y="1075809"/>
                </a:lnTo>
                <a:lnTo>
                  <a:pt x="0" y="1075809"/>
                </a:lnTo>
                <a:lnTo>
                  <a:pt x="0" y="0"/>
                </a:lnTo>
                <a:close/>
              </a:path>
            </a:pathLst>
          </a:custGeom>
          <a:blipFill>
            <a:blip r:embed="rId4"/>
            <a:stretch>
              <a:fillRect l="0" t="0" r="0" b="0"/>
            </a:stretch>
          </a:blipFill>
        </p:spPr>
      </p:sp>
      <p:sp>
        <p:nvSpPr>
          <p:cNvPr name="Freeform 4" id="4"/>
          <p:cNvSpPr/>
          <p:nvPr/>
        </p:nvSpPr>
        <p:spPr>
          <a:xfrm flipH="false" flipV="false" rot="0">
            <a:off x="6560975" y="5777012"/>
            <a:ext cx="6014037" cy="1791638"/>
          </a:xfrm>
          <a:custGeom>
            <a:avLst/>
            <a:gdLst/>
            <a:ahLst/>
            <a:cxnLst/>
            <a:rect r="r" b="b" t="t" l="l"/>
            <a:pathLst>
              <a:path h="1791638" w="6014037">
                <a:moveTo>
                  <a:pt x="0" y="0"/>
                </a:moveTo>
                <a:lnTo>
                  <a:pt x="6014037" y="0"/>
                </a:lnTo>
                <a:lnTo>
                  <a:pt x="6014037" y="1791638"/>
                </a:lnTo>
                <a:lnTo>
                  <a:pt x="0" y="1791638"/>
                </a:lnTo>
                <a:lnTo>
                  <a:pt x="0" y="0"/>
                </a:lnTo>
                <a:close/>
              </a:path>
            </a:pathLst>
          </a:custGeom>
          <a:blipFill>
            <a:blip r:embed="rId5"/>
            <a:stretch>
              <a:fillRect l="0" t="0" r="0" b="0"/>
            </a:stretch>
          </a:blipFill>
        </p:spPr>
      </p:sp>
      <p:sp>
        <p:nvSpPr>
          <p:cNvPr name="Freeform 5" id="5"/>
          <p:cNvSpPr/>
          <p:nvPr/>
        </p:nvSpPr>
        <p:spPr>
          <a:xfrm flipH="false" flipV="false" rot="0">
            <a:off x="8113215" y="9067553"/>
            <a:ext cx="2909557" cy="1219447"/>
          </a:xfrm>
          <a:custGeom>
            <a:avLst/>
            <a:gdLst/>
            <a:ahLst/>
            <a:cxnLst/>
            <a:rect r="r" b="b" t="t" l="l"/>
            <a:pathLst>
              <a:path h="1219447" w="2909557">
                <a:moveTo>
                  <a:pt x="0" y="0"/>
                </a:moveTo>
                <a:lnTo>
                  <a:pt x="2909557" y="0"/>
                </a:lnTo>
                <a:lnTo>
                  <a:pt x="2909557" y="1219447"/>
                </a:lnTo>
                <a:lnTo>
                  <a:pt x="0" y="1219447"/>
                </a:lnTo>
                <a:lnTo>
                  <a:pt x="0" y="0"/>
                </a:lnTo>
                <a:close/>
              </a:path>
            </a:pathLst>
          </a:custGeom>
          <a:blipFill>
            <a:blip r:embed="rId6"/>
            <a:stretch>
              <a:fillRect l="0" t="0" r="0" b="0"/>
            </a:stretch>
          </a:blipFill>
        </p:spPr>
      </p:sp>
      <p:sp>
        <p:nvSpPr>
          <p:cNvPr name="TextBox 6" id="6"/>
          <p:cNvSpPr txBox="true"/>
          <p:nvPr/>
        </p:nvSpPr>
        <p:spPr>
          <a:xfrm rot="0">
            <a:off x="3471467" y="455840"/>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Final Deduced Constraints</a:t>
            </a:r>
          </a:p>
        </p:txBody>
      </p:sp>
      <p:sp>
        <p:nvSpPr>
          <p:cNvPr name="TextBox 7" id="7"/>
          <p:cNvSpPr txBox="true"/>
          <p:nvPr/>
        </p:nvSpPr>
        <p:spPr>
          <a:xfrm rot="0">
            <a:off x="2486274" y="1701893"/>
            <a:ext cx="14163438" cy="16535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914"/>
                </a:solidFill>
                <a:latin typeface="Canva Sans"/>
              </a:rPr>
              <a:t>At most one alternative flight solution is selected for each passenger in U, representing all impacted PNR(s) which ensures an effective reallocation of alternate flights for every affected passenger. Here x (u,v) and x (u,c) are boolean representations of existence of edge in (U, V ) and (U, C) respectively.</a:t>
            </a:r>
          </a:p>
        </p:txBody>
      </p:sp>
      <p:sp>
        <p:nvSpPr>
          <p:cNvPr name="TextBox 8" id="8"/>
          <p:cNvSpPr txBox="true"/>
          <p:nvPr/>
        </p:nvSpPr>
        <p:spPr>
          <a:xfrm rot="0">
            <a:off x="2486274" y="4706832"/>
            <a:ext cx="14163438" cy="12344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00914"/>
                </a:solidFill>
                <a:latin typeface="Canva Sans"/>
              </a:rPr>
              <a:t>It is imperative to ensure that seat allocations do not exceed the available number of seats, maintaining a meticulous alignment between the number of seats allocated and the actual capacity.</a:t>
            </a:r>
          </a:p>
        </p:txBody>
      </p:sp>
      <p:sp>
        <p:nvSpPr>
          <p:cNvPr name="TextBox 9" id="9"/>
          <p:cNvSpPr txBox="true"/>
          <p:nvPr/>
        </p:nvSpPr>
        <p:spPr>
          <a:xfrm rot="0">
            <a:off x="2486274" y="7722703"/>
            <a:ext cx="14163438" cy="12344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00914"/>
                </a:solidFill>
                <a:latin typeface="Canva Sans"/>
              </a:rPr>
              <a:t>Let D denote the set comprising all proposed flights for rescheduling, and W represent the set of cancelled flights. A critical constraint demands that each cancelled flight, residing within set W, be exclusively assigned to a single new rescheduled flight from the set 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grpSp>
        <p:nvGrpSpPr>
          <p:cNvPr name="Group 2" id="2"/>
          <p:cNvGrpSpPr/>
          <p:nvPr/>
        </p:nvGrpSpPr>
        <p:grpSpPr>
          <a:xfrm rot="0">
            <a:off x="-1543050" y="-1224523"/>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91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852852" y="1683072"/>
            <a:ext cx="9214278" cy="1228725"/>
          </a:xfrm>
          <a:prstGeom prst="rect">
            <a:avLst/>
          </a:prstGeom>
        </p:spPr>
        <p:txBody>
          <a:bodyPr anchor="t" rtlCol="false" tIns="0" lIns="0" bIns="0" rIns="0">
            <a:spAutoFit/>
          </a:bodyPr>
          <a:lstStyle/>
          <a:p>
            <a:pPr marL="0" indent="0" lvl="0">
              <a:lnSpc>
                <a:spcPts val="9600"/>
              </a:lnSpc>
            </a:pPr>
            <a:r>
              <a:rPr lang="en-US" sz="8000" strike="noStrike" u="none">
                <a:solidFill>
                  <a:srgbClr val="000914"/>
                </a:solidFill>
                <a:latin typeface="DM Sans Bold"/>
              </a:rPr>
              <a:t>Introduction</a:t>
            </a:r>
          </a:p>
        </p:txBody>
      </p:sp>
      <p:sp>
        <p:nvSpPr>
          <p:cNvPr name="TextBox 6" id="6"/>
          <p:cNvSpPr txBox="true"/>
          <p:nvPr/>
        </p:nvSpPr>
        <p:spPr>
          <a:xfrm rot="0">
            <a:off x="1852852" y="3487098"/>
            <a:ext cx="9214278" cy="5107305"/>
          </a:xfrm>
          <a:prstGeom prst="rect">
            <a:avLst/>
          </a:prstGeom>
        </p:spPr>
        <p:txBody>
          <a:bodyPr anchor="t" rtlCol="false" tIns="0" lIns="0" bIns="0" rIns="0">
            <a:spAutoFit/>
          </a:bodyPr>
          <a:lstStyle/>
          <a:p>
            <a:pPr marL="0" indent="0" lvl="0">
              <a:lnSpc>
                <a:spcPts val="4094"/>
              </a:lnSpc>
              <a:spcBef>
                <a:spcPct val="0"/>
              </a:spcBef>
            </a:pPr>
            <a:r>
              <a:rPr lang="en-US" sz="2925" strike="noStrike">
                <a:solidFill>
                  <a:srgbClr val="000914"/>
                </a:solidFill>
                <a:latin typeface="DM Sans"/>
              </a:rPr>
              <a:t>In the realm of airline operations, adeptly navigating the intricacies of planned schedule changes is of utmost importance. The main aim is to identify optimal alternative flight options for affected passengers, ensure strict adherence to established regulations, minimise disruptions and preserve service quality, with a specific focus on factors such as travel time, the impact on ancillary services, and the prioritisation of passengers based on various attributes.</a:t>
            </a:r>
          </a:p>
        </p:txBody>
      </p:sp>
      <p:sp>
        <p:nvSpPr>
          <p:cNvPr name="Freeform 7" id="7"/>
          <p:cNvSpPr/>
          <p:nvPr/>
        </p:nvSpPr>
        <p:spPr>
          <a:xfrm flipH="false" flipV="false" rot="0">
            <a:off x="15569293" y="4849586"/>
            <a:ext cx="5437414" cy="5437414"/>
          </a:xfrm>
          <a:custGeom>
            <a:avLst/>
            <a:gdLst/>
            <a:ahLst/>
            <a:cxnLst/>
            <a:rect r="r" b="b" t="t" l="l"/>
            <a:pathLst>
              <a:path h="5437414" w="5437414">
                <a:moveTo>
                  <a:pt x="0" y="0"/>
                </a:moveTo>
                <a:lnTo>
                  <a:pt x="5437414" y="0"/>
                </a:lnTo>
                <a:lnTo>
                  <a:pt x="5437414" y="5437414"/>
                </a:lnTo>
                <a:lnTo>
                  <a:pt x="0" y="54374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1852852" y="3166567"/>
            <a:ext cx="9214278"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168769" y="239382"/>
            <a:ext cx="1689100" cy="18579089"/>
            <a:chOff x="0" y="0"/>
            <a:chExt cx="444866" cy="4893258"/>
          </a:xfrm>
        </p:grpSpPr>
        <p:sp>
          <p:nvSpPr>
            <p:cNvPr name="Freeform 3" id="3"/>
            <p:cNvSpPr/>
            <p:nvPr/>
          </p:nvSpPr>
          <p:spPr>
            <a:xfrm flipH="false" flipV="false" rot="0">
              <a:off x="0" y="0"/>
              <a:ext cx="444866" cy="4893258"/>
            </a:xfrm>
            <a:custGeom>
              <a:avLst/>
              <a:gdLst/>
              <a:ahLst/>
              <a:cxnLst/>
              <a:rect r="r" b="b" t="t" l="l"/>
              <a:pathLst>
                <a:path h="4893258" w="444866">
                  <a:moveTo>
                    <a:pt x="0" y="0"/>
                  </a:moveTo>
                  <a:lnTo>
                    <a:pt x="444866" y="0"/>
                  </a:lnTo>
                  <a:lnTo>
                    <a:pt x="444866" y="4893258"/>
                  </a:lnTo>
                  <a:lnTo>
                    <a:pt x="0" y="4893258"/>
                  </a:lnTo>
                  <a:close/>
                </a:path>
              </a:pathLst>
            </a:custGeom>
            <a:solidFill>
              <a:srgbClr val="252B33"/>
            </a:solidFill>
          </p:spPr>
        </p:sp>
        <p:sp>
          <p:nvSpPr>
            <p:cNvPr name="TextBox 4" id="4"/>
            <p:cNvSpPr txBox="true"/>
            <p:nvPr/>
          </p:nvSpPr>
          <p:spPr>
            <a:xfrm>
              <a:off x="0" y="-57150"/>
              <a:ext cx="444866" cy="4950408"/>
            </a:xfrm>
            <a:prstGeom prst="rect">
              <a:avLst/>
            </a:prstGeom>
          </p:spPr>
          <p:txBody>
            <a:bodyPr anchor="ctr" rtlCol="false" tIns="50800" lIns="50800" bIns="50800" rIns="50800"/>
            <a:lstStyle/>
            <a:p>
              <a:pPr algn="ctr">
                <a:lnSpc>
                  <a:spcPts val="3150"/>
                </a:lnSpc>
              </a:pPr>
            </a:p>
          </p:txBody>
        </p:sp>
      </p:grpSp>
      <p:sp>
        <p:nvSpPr>
          <p:cNvPr name="Freeform 5" id="5" descr="Bullseye Target Icon"/>
          <p:cNvSpPr/>
          <p:nvPr/>
        </p:nvSpPr>
        <p:spPr>
          <a:xfrm flipH="false" flipV="false" rot="0">
            <a:off x="-1718185" y="-200941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31999"/>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8212007" y="-8488233"/>
            <a:ext cx="1602623" cy="18579089"/>
            <a:chOff x="0" y="0"/>
            <a:chExt cx="422090" cy="4893258"/>
          </a:xfrm>
        </p:grpSpPr>
        <p:sp>
          <p:nvSpPr>
            <p:cNvPr name="Freeform 7" id="7"/>
            <p:cNvSpPr/>
            <p:nvPr/>
          </p:nvSpPr>
          <p:spPr>
            <a:xfrm flipH="false" flipV="false" rot="0">
              <a:off x="0" y="0"/>
              <a:ext cx="422090" cy="4893258"/>
            </a:xfrm>
            <a:custGeom>
              <a:avLst/>
              <a:gdLst/>
              <a:ahLst/>
              <a:cxnLst/>
              <a:rect r="r" b="b" t="t" l="l"/>
              <a:pathLst>
                <a:path h="4893258" w="422090">
                  <a:moveTo>
                    <a:pt x="0" y="0"/>
                  </a:moveTo>
                  <a:lnTo>
                    <a:pt x="422090" y="0"/>
                  </a:lnTo>
                  <a:lnTo>
                    <a:pt x="422090" y="4893258"/>
                  </a:lnTo>
                  <a:lnTo>
                    <a:pt x="0" y="4893258"/>
                  </a:lnTo>
                  <a:close/>
                </a:path>
              </a:pathLst>
            </a:custGeom>
            <a:solidFill>
              <a:srgbClr val="252B33"/>
            </a:solidFill>
          </p:spPr>
        </p:sp>
        <p:sp>
          <p:nvSpPr>
            <p:cNvPr name="TextBox 8" id="8"/>
            <p:cNvSpPr txBox="true"/>
            <p:nvPr/>
          </p:nvSpPr>
          <p:spPr>
            <a:xfrm>
              <a:off x="0" y="-57150"/>
              <a:ext cx="422090" cy="4950408"/>
            </a:xfrm>
            <a:prstGeom prst="rect">
              <a:avLst/>
            </a:prstGeom>
          </p:spPr>
          <p:txBody>
            <a:bodyPr anchor="ctr" rtlCol="false" tIns="50800" lIns="50800" bIns="50800" rIns="50800"/>
            <a:lstStyle/>
            <a:p>
              <a:pPr algn="ctr">
                <a:lnSpc>
                  <a:spcPts val="3150"/>
                </a:lnSpc>
              </a:pPr>
            </a:p>
          </p:txBody>
        </p:sp>
      </p:grpSp>
      <p:grpSp>
        <p:nvGrpSpPr>
          <p:cNvPr name="Group 9" id="9"/>
          <p:cNvGrpSpPr/>
          <p:nvPr/>
        </p:nvGrpSpPr>
        <p:grpSpPr>
          <a:xfrm rot="-5400000">
            <a:off x="-45689" y="8704611"/>
            <a:ext cx="1602623" cy="1562154"/>
            <a:chOff x="0" y="0"/>
            <a:chExt cx="729955" cy="711522"/>
          </a:xfrm>
        </p:grpSpPr>
        <p:sp>
          <p:nvSpPr>
            <p:cNvPr name="Freeform 10" id="10"/>
            <p:cNvSpPr/>
            <p:nvPr/>
          </p:nvSpPr>
          <p:spPr>
            <a:xfrm flipH="false" flipV="false" rot="0">
              <a:off x="0" y="0"/>
              <a:ext cx="729955" cy="711522"/>
            </a:xfrm>
            <a:custGeom>
              <a:avLst/>
              <a:gdLst/>
              <a:ahLst/>
              <a:cxnLst/>
              <a:rect r="r" b="b" t="t" l="l"/>
              <a:pathLst>
                <a:path h="711522" w="729955">
                  <a:moveTo>
                    <a:pt x="0" y="0"/>
                  </a:moveTo>
                  <a:lnTo>
                    <a:pt x="729955" y="0"/>
                  </a:lnTo>
                  <a:lnTo>
                    <a:pt x="729955" y="711522"/>
                  </a:lnTo>
                  <a:lnTo>
                    <a:pt x="0" y="711522"/>
                  </a:lnTo>
                  <a:close/>
                </a:path>
              </a:pathLst>
            </a:custGeom>
            <a:solidFill>
              <a:srgbClr val="D4D4D4"/>
            </a:solidFill>
          </p:spPr>
        </p:sp>
        <p:sp>
          <p:nvSpPr>
            <p:cNvPr name="TextBox 11" id="11"/>
            <p:cNvSpPr txBox="true"/>
            <p:nvPr/>
          </p:nvSpPr>
          <p:spPr>
            <a:xfrm>
              <a:off x="0" y="-57150"/>
              <a:ext cx="729955" cy="768672"/>
            </a:xfrm>
            <a:prstGeom prst="rect">
              <a:avLst/>
            </a:prstGeom>
          </p:spPr>
          <p:txBody>
            <a:bodyPr anchor="ctr" rtlCol="false" tIns="50800" lIns="50800" bIns="50800" rIns="50800"/>
            <a:lstStyle/>
            <a:p>
              <a:pPr algn="ctr">
                <a:lnSpc>
                  <a:spcPts val="3150"/>
                </a:lnSpc>
              </a:pPr>
            </a:p>
          </p:txBody>
        </p:sp>
      </p:grpSp>
      <p:sp>
        <p:nvSpPr>
          <p:cNvPr name="TextBox 12" id="12"/>
          <p:cNvSpPr txBox="true"/>
          <p:nvPr/>
        </p:nvSpPr>
        <p:spPr>
          <a:xfrm rot="0">
            <a:off x="391613" y="3633783"/>
            <a:ext cx="5270165" cy="2705862"/>
          </a:xfrm>
          <a:prstGeom prst="rect">
            <a:avLst/>
          </a:prstGeom>
        </p:spPr>
        <p:txBody>
          <a:bodyPr anchor="t" rtlCol="false" tIns="0" lIns="0" bIns="0" rIns="0">
            <a:spAutoFit/>
          </a:bodyPr>
          <a:lstStyle/>
          <a:p>
            <a:pPr algn="l" marL="0" indent="0" lvl="0">
              <a:lnSpc>
                <a:spcPts val="6984"/>
              </a:lnSpc>
              <a:spcBef>
                <a:spcPct val="0"/>
              </a:spcBef>
            </a:pPr>
            <a:r>
              <a:rPr lang="en-US" sz="7200" u="none">
                <a:solidFill>
                  <a:srgbClr val="000914"/>
                </a:solidFill>
                <a:latin typeface="DM Sans Bold"/>
              </a:rPr>
              <a:t>Connecting Flight Heuristics</a:t>
            </a:r>
          </a:p>
        </p:txBody>
      </p:sp>
      <p:sp>
        <p:nvSpPr>
          <p:cNvPr name="TextBox 13" id="13"/>
          <p:cNvSpPr txBox="true"/>
          <p:nvPr/>
        </p:nvSpPr>
        <p:spPr>
          <a:xfrm rot="0">
            <a:off x="7297060" y="3836552"/>
            <a:ext cx="8249677" cy="714375"/>
          </a:xfrm>
          <a:prstGeom prst="rect">
            <a:avLst/>
          </a:prstGeom>
        </p:spPr>
        <p:txBody>
          <a:bodyPr anchor="t" rtlCol="false" tIns="0" lIns="0" bIns="0" rIns="0">
            <a:spAutoFit/>
          </a:bodyPr>
          <a:lstStyle/>
          <a:p>
            <a:pPr algn="l" marL="1036307" indent="-518154" lvl="1">
              <a:lnSpc>
                <a:spcPts val="5759"/>
              </a:lnSpc>
              <a:buFont typeface="Arial"/>
              <a:buChar char="•"/>
            </a:pPr>
            <a:r>
              <a:rPr lang="en-US" sz="4799" u="none">
                <a:solidFill>
                  <a:srgbClr val="000914"/>
                </a:solidFill>
                <a:latin typeface="Canva Sans"/>
              </a:rPr>
              <a:t>Using Flight Generation</a:t>
            </a:r>
          </a:p>
        </p:txBody>
      </p:sp>
      <p:sp>
        <p:nvSpPr>
          <p:cNvPr name="TextBox 14" id="14"/>
          <p:cNvSpPr txBox="true"/>
          <p:nvPr/>
        </p:nvSpPr>
        <p:spPr>
          <a:xfrm rot="0">
            <a:off x="7297060" y="6385442"/>
            <a:ext cx="8249677" cy="714375"/>
          </a:xfrm>
          <a:prstGeom prst="rect">
            <a:avLst/>
          </a:prstGeom>
        </p:spPr>
        <p:txBody>
          <a:bodyPr anchor="t" rtlCol="false" tIns="0" lIns="0" bIns="0" rIns="0">
            <a:spAutoFit/>
          </a:bodyPr>
          <a:lstStyle/>
          <a:p>
            <a:pPr algn="l" marL="1036307" indent="-518154" lvl="1">
              <a:lnSpc>
                <a:spcPts val="5759"/>
              </a:lnSpc>
              <a:buFont typeface="Arial"/>
              <a:buChar char="•"/>
            </a:pPr>
            <a:r>
              <a:rPr lang="en-US" sz="4799" u="none">
                <a:solidFill>
                  <a:srgbClr val="000914"/>
                </a:solidFill>
                <a:latin typeface="Canva Sans"/>
              </a:rPr>
              <a:t>Using Multisource BFS</a:t>
            </a:r>
          </a:p>
        </p:txBody>
      </p:sp>
      <p:sp>
        <p:nvSpPr>
          <p:cNvPr name="TextBox 15" id="15"/>
          <p:cNvSpPr txBox="true"/>
          <p:nvPr/>
        </p:nvSpPr>
        <p:spPr>
          <a:xfrm rot="0">
            <a:off x="7297060" y="1924704"/>
            <a:ext cx="8249677" cy="714375"/>
          </a:xfrm>
          <a:prstGeom prst="rect">
            <a:avLst/>
          </a:prstGeom>
        </p:spPr>
        <p:txBody>
          <a:bodyPr anchor="t" rtlCol="false" tIns="0" lIns="0" bIns="0" rIns="0">
            <a:spAutoFit/>
          </a:bodyPr>
          <a:lstStyle/>
          <a:p>
            <a:pPr algn="l" marL="1036307" indent="-518154" lvl="1">
              <a:lnSpc>
                <a:spcPts val="5759"/>
              </a:lnSpc>
              <a:buFont typeface="Arial"/>
              <a:buChar char="•"/>
            </a:pPr>
            <a:r>
              <a:rPr lang="en-US" sz="4799" u="none">
                <a:solidFill>
                  <a:srgbClr val="000914"/>
                </a:solidFill>
                <a:latin typeface="Canva Sans"/>
              </a:rPr>
              <a:t>Using Hubs</a:t>
            </a:r>
          </a:p>
        </p:txBody>
      </p:sp>
      <p:sp>
        <p:nvSpPr>
          <p:cNvPr name="AutoShape 16" id="16"/>
          <p:cNvSpPr/>
          <p:nvPr/>
        </p:nvSpPr>
        <p:spPr>
          <a:xfrm>
            <a:off x="6137275" y="-135657"/>
            <a:ext cx="19050" cy="10287000"/>
          </a:xfrm>
          <a:prstGeom prst="line">
            <a:avLst/>
          </a:prstGeom>
          <a:ln cap="flat" w="47625">
            <a:solidFill>
              <a:srgbClr val="D4D4D4"/>
            </a:solidFill>
            <a:prstDash val="solid"/>
            <a:headEnd type="none" len="sm" w="sm"/>
            <a:tailEnd type="none" len="sm" w="sm"/>
          </a:ln>
        </p:spPr>
      </p:sp>
      <p:sp>
        <p:nvSpPr>
          <p:cNvPr name="TextBox 17" id="17"/>
          <p:cNvSpPr txBox="true"/>
          <p:nvPr/>
        </p:nvSpPr>
        <p:spPr>
          <a:xfrm rot="0">
            <a:off x="7859633" y="2697363"/>
            <a:ext cx="8989060" cy="815339"/>
          </a:xfrm>
          <a:prstGeom prst="rect">
            <a:avLst/>
          </a:prstGeom>
        </p:spPr>
        <p:txBody>
          <a:bodyPr anchor="t" rtlCol="false" tIns="0" lIns="0" bIns="0" rIns="0">
            <a:spAutoFit/>
          </a:bodyPr>
          <a:lstStyle/>
          <a:p>
            <a:pPr>
              <a:lnSpc>
                <a:spcPts val="3360"/>
              </a:lnSpc>
              <a:spcBef>
                <a:spcPct val="0"/>
              </a:spcBef>
            </a:pPr>
            <a:r>
              <a:rPr lang="en-US" sz="2400">
                <a:solidFill>
                  <a:srgbClr val="000914"/>
                </a:solidFill>
                <a:latin typeface="Canva Sans"/>
              </a:rPr>
              <a:t>Information for busy airports is stored and this is fetched for all cancelled flights to generate connections. </a:t>
            </a:r>
          </a:p>
        </p:txBody>
      </p:sp>
      <p:sp>
        <p:nvSpPr>
          <p:cNvPr name="TextBox 18" id="18"/>
          <p:cNvSpPr txBox="true"/>
          <p:nvPr/>
        </p:nvSpPr>
        <p:spPr>
          <a:xfrm rot="0">
            <a:off x="7859633" y="4827152"/>
            <a:ext cx="8249677" cy="1234439"/>
          </a:xfrm>
          <a:prstGeom prst="rect">
            <a:avLst/>
          </a:prstGeom>
        </p:spPr>
        <p:txBody>
          <a:bodyPr anchor="t" rtlCol="false" tIns="0" lIns="0" bIns="0" rIns="0">
            <a:spAutoFit/>
          </a:bodyPr>
          <a:lstStyle/>
          <a:p>
            <a:pPr>
              <a:lnSpc>
                <a:spcPts val="3360"/>
              </a:lnSpc>
              <a:spcBef>
                <a:spcPct val="0"/>
              </a:spcBef>
            </a:pPr>
            <a:r>
              <a:rPr lang="en-US" sz="2400">
                <a:solidFill>
                  <a:srgbClr val="000914"/>
                </a:solidFill>
                <a:latin typeface="Canva Sans"/>
              </a:rPr>
              <a:t>For all affected journeys, possible connections are generated with data fetched for flights from source and to destination and applying constraints.</a:t>
            </a:r>
          </a:p>
        </p:txBody>
      </p:sp>
      <p:sp>
        <p:nvSpPr>
          <p:cNvPr name="TextBox 19" id="19"/>
          <p:cNvSpPr txBox="true"/>
          <p:nvPr/>
        </p:nvSpPr>
        <p:spPr>
          <a:xfrm rot="0">
            <a:off x="7859633" y="7376042"/>
            <a:ext cx="8249677" cy="1234439"/>
          </a:xfrm>
          <a:prstGeom prst="rect">
            <a:avLst/>
          </a:prstGeom>
        </p:spPr>
        <p:txBody>
          <a:bodyPr anchor="t" rtlCol="false" tIns="0" lIns="0" bIns="0" rIns="0">
            <a:spAutoFit/>
          </a:bodyPr>
          <a:lstStyle/>
          <a:p>
            <a:pPr>
              <a:lnSpc>
                <a:spcPts val="3360"/>
              </a:lnSpc>
              <a:spcBef>
                <a:spcPct val="0"/>
              </a:spcBef>
            </a:pPr>
            <a:r>
              <a:rPr lang="en-US" sz="2400">
                <a:solidFill>
                  <a:srgbClr val="000914"/>
                </a:solidFill>
                <a:latin typeface="Canva Sans"/>
              </a:rPr>
              <a:t>Graph with all flights following set constraints is generated. BFS is applied to find multi-legged connections.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AutoShape 2" id="2"/>
          <p:cNvSpPr/>
          <p:nvPr/>
        </p:nvSpPr>
        <p:spPr>
          <a:xfrm flipV="true">
            <a:off x="6762848" y="0"/>
            <a:ext cx="0" cy="10287000"/>
          </a:xfrm>
          <a:prstGeom prst="line">
            <a:avLst/>
          </a:prstGeom>
          <a:ln cap="flat" w="9525">
            <a:solidFill>
              <a:srgbClr val="00FFF2"/>
            </a:solidFill>
            <a:prstDash val="solid"/>
            <a:headEnd type="none" len="sm" w="sm"/>
            <a:tailEnd type="none" len="sm" w="sm"/>
          </a:ln>
        </p:spPr>
      </p:sp>
      <p:sp>
        <p:nvSpPr>
          <p:cNvPr name="Freeform 3" id="3"/>
          <p:cNvSpPr/>
          <p:nvPr/>
        </p:nvSpPr>
        <p:spPr>
          <a:xfrm flipH="false" flipV="false" rot="0">
            <a:off x="10379695" y="6223302"/>
            <a:ext cx="4146331" cy="2123485"/>
          </a:xfrm>
          <a:custGeom>
            <a:avLst/>
            <a:gdLst/>
            <a:ahLst/>
            <a:cxnLst/>
            <a:rect r="r" b="b" t="t" l="l"/>
            <a:pathLst>
              <a:path h="2123485" w="4146331">
                <a:moveTo>
                  <a:pt x="0" y="0"/>
                </a:moveTo>
                <a:lnTo>
                  <a:pt x="4146331" y="0"/>
                </a:lnTo>
                <a:lnTo>
                  <a:pt x="4146331" y="2123485"/>
                </a:lnTo>
                <a:lnTo>
                  <a:pt x="0" y="2123485"/>
                </a:lnTo>
                <a:lnTo>
                  <a:pt x="0" y="0"/>
                </a:lnTo>
                <a:close/>
              </a:path>
            </a:pathLst>
          </a:custGeom>
          <a:blipFill>
            <a:blip r:embed="rId2"/>
            <a:stretch>
              <a:fillRect l="0" t="0" r="0" b="0"/>
            </a:stretch>
          </a:blipFill>
        </p:spPr>
      </p:sp>
      <p:sp>
        <p:nvSpPr>
          <p:cNvPr name="TextBox 4" id="4"/>
          <p:cNvSpPr txBox="true"/>
          <p:nvPr/>
        </p:nvSpPr>
        <p:spPr>
          <a:xfrm rot="0">
            <a:off x="343061" y="4766409"/>
            <a:ext cx="6164830" cy="629825"/>
          </a:xfrm>
          <a:prstGeom prst="rect">
            <a:avLst/>
          </a:prstGeom>
        </p:spPr>
        <p:txBody>
          <a:bodyPr anchor="t" rtlCol="false" tIns="0" lIns="0" bIns="0" rIns="0">
            <a:spAutoFit/>
          </a:bodyPr>
          <a:lstStyle/>
          <a:p>
            <a:pPr>
              <a:lnSpc>
                <a:spcPts val="5548"/>
              </a:lnSpc>
            </a:pPr>
          </a:p>
        </p:txBody>
      </p:sp>
      <p:sp>
        <p:nvSpPr>
          <p:cNvPr name="TextBox 5" id="5"/>
          <p:cNvSpPr txBox="true"/>
          <p:nvPr/>
        </p:nvSpPr>
        <p:spPr>
          <a:xfrm rot="0">
            <a:off x="83342" y="4408528"/>
            <a:ext cx="6684269" cy="838200"/>
          </a:xfrm>
          <a:prstGeom prst="rect">
            <a:avLst/>
          </a:prstGeom>
        </p:spPr>
        <p:txBody>
          <a:bodyPr anchor="t" rtlCol="false" tIns="0" lIns="0" bIns="0" rIns="0">
            <a:spAutoFit/>
          </a:bodyPr>
          <a:lstStyle/>
          <a:p>
            <a:pPr algn="ctr" marL="0" indent="0" lvl="0">
              <a:lnSpc>
                <a:spcPts val="6642"/>
              </a:lnSpc>
              <a:spcBef>
                <a:spcPct val="0"/>
              </a:spcBef>
            </a:pPr>
            <a:r>
              <a:rPr lang="en-US" sz="5535">
                <a:solidFill>
                  <a:srgbClr val="E9ECEA"/>
                </a:solidFill>
                <a:latin typeface="DM Sans Bold"/>
              </a:rPr>
              <a:t>What is QUBO ?</a:t>
            </a:r>
          </a:p>
        </p:txBody>
      </p:sp>
      <p:sp>
        <p:nvSpPr>
          <p:cNvPr name="TextBox 6" id="6"/>
          <p:cNvSpPr txBox="true"/>
          <p:nvPr/>
        </p:nvSpPr>
        <p:spPr>
          <a:xfrm rot="0">
            <a:off x="7977302" y="962025"/>
            <a:ext cx="8951118" cy="3559810"/>
          </a:xfrm>
          <a:prstGeom prst="rect">
            <a:avLst/>
          </a:prstGeom>
        </p:spPr>
        <p:txBody>
          <a:bodyPr anchor="t" rtlCol="false" tIns="0" lIns="0" bIns="0" rIns="0">
            <a:spAutoFit/>
          </a:bodyPr>
          <a:lstStyle/>
          <a:p>
            <a:pPr>
              <a:lnSpc>
                <a:spcPts val="4759"/>
              </a:lnSpc>
            </a:pPr>
            <a:r>
              <a:rPr lang="en-US" sz="3399">
                <a:solidFill>
                  <a:srgbClr val="E9ECEA"/>
                </a:solidFill>
                <a:latin typeface="Canva Sans Bold"/>
              </a:rPr>
              <a:t>Definition:</a:t>
            </a:r>
          </a:p>
          <a:p>
            <a:pPr marL="604523" indent="-302261" lvl="1">
              <a:lnSpc>
                <a:spcPts val="3920"/>
              </a:lnSpc>
              <a:buFont typeface="Arial"/>
              <a:buChar char="•"/>
            </a:pPr>
            <a:r>
              <a:rPr lang="en-US" sz="2800">
                <a:solidFill>
                  <a:srgbClr val="E9ECEA"/>
                </a:solidFill>
                <a:latin typeface="Canva Sans"/>
              </a:rPr>
              <a:t>QUBO: Quadratic Unconstrained Binary Optimization.</a:t>
            </a:r>
          </a:p>
          <a:p>
            <a:pPr marL="604523" indent="-302261" lvl="1">
              <a:lnSpc>
                <a:spcPts val="3920"/>
              </a:lnSpc>
              <a:buFont typeface="Arial"/>
              <a:buChar char="•"/>
            </a:pPr>
            <a:r>
              <a:rPr lang="en-US" sz="2800">
                <a:solidFill>
                  <a:srgbClr val="E9ECEA"/>
                </a:solidFill>
                <a:latin typeface="Canva Sans"/>
              </a:rPr>
              <a:t>Mathematical framework for optimization with binary variables (0 or 1).</a:t>
            </a:r>
          </a:p>
          <a:p>
            <a:pPr marL="604523" indent="-302261" lvl="1">
              <a:lnSpc>
                <a:spcPts val="3920"/>
              </a:lnSpc>
              <a:buFont typeface="Arial"/>
              <a:buChar char="•"/>
            </a:pPr>
            <a:r>
              <a:rPr lang="en-US" sz="2800">
                <a:solidFill>
                  <a:srgbClr val="E9ECEA"/>
                </a:solidFill>
                <a:latin typeface="Canva Sans"/>
              </a:rPr>
              <a:t>Objective: Minimize or maximize a quadratic objective function.</a:t>
            </a:r>
          </a:p>
        </p:txBody>
      </p:sp>
      <p:sp>
        <p:nvSpPr>
          <p:cNvPr name="TextBox 7" id="7"/>
          <p:cNvSpPr txBox="true"/>
          <p:nvPr/>
        </p:nvSpPr>
        <p:spPr>
          <a:xfrm rot="0">
            <a:off x="7977302" y="4909284"/>
            <a:ext cx="8951118" cy="1083310"/>
          </a:xfrm>
          <a:prstGeom prst="rect">
            <a:avLst/>
          </a:prstGeom>
        </p:spPr>
        <p:txBody>
          <a:bodyPr anchor="t" rtlCol="false" tIns="0" lIns="0" bIns="0" rIns="0">
            <a:spAutoFit/>
          </a:bodyPr>
          <a:lstStyle/>
          <a:p>
            <a:pPr>
              <a:lnSpc>
                <a:spcPts val="4759"/>
              </a:lnSpc>
            </a:pPr>
            <a:r>
              <a:rPr lang="en-US" sz="3399">
                <a:solidFill>
                  <a:srgbClr val="E9ECEA"/>
                </a:solidFill>
                <a:latin typeface="Canva Sans Bold"/>
              </a:rPr>
              <a:t>Mathematical Formulation:</a:t>
            </a:r>
          </a:p>
          <a:p>
            <a:pPr marL="604523" indent="-302261" lvl="1">
              <a:lnSpc>
                <a:spcPts val="3920"/>
              </a:lnSpc>
              <a:buFont typeface="Arial"/>
              <a:buChar char="•"/>
            </a:pPr>
            <a:r>
              <a:rPr lang="en-US" sz="2800">
                <a:solidFill>
                  <a:srgbClr val="E9ECEA"/>
                </a:solidFill>
                <a:latin typeface="Canva Sans"/>
              </a:rPr>
              <a:t>General QUBO equation:</a:t>
            </a:r>
          </a:p>
        </p:txBody>
      </p:sp>
      <p:sp>
        <p:nvSpPr>
          <p:cNvPr name="TextBox 8" id="8"/>
          <p:cNvSpPr txBox="true"/>
          <p:nvPr/>
        </p:nvSpPr>
        <p:spPr>
          <a:xfrm rot="0">
            <a:off x="7977302" y="8520346"/>
            <a:ext cx="895111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E9ECEA"/>
                </a:solidFill>
                <a:latin typeface="Canva Sans"/>
              </a:rPr>
              <a:t>where x i is a binary variable, q i is the </a:t>
            </a:r>
            <a:r>
              <a:rPr lang="en-US" sz="2799">
                <a:solidFill>
                  <a:srgbClr val="E9ECEA"/>
                </a:solidFill>
                <a:latin typeface="Canva Sans"/>
              </a:rPr>
              <a:t>linear coefficient, and q ij is the quadratic coefficient.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AutoShape 2" id="2"/>
          <p:cNvSpPr/>
          <p:nvPr/>
        </p:nvSpPr>
        <p:spPr>
          <a:xfrm flipV="true">
            <a:off x="6762848" y="0"/>
            <a:ext cx="0" cy="10287000"/>
          </a:xfrm>
          <a:prstGeom prst="line">
            <a:avLst/>
          </a:prstGeom>
          <a:ln cap="flat" w="9525">
            <a:solidFill>
              <a:srgbClr val="00FFF2"/>
            </a:solidFill>
            <a:prstDash val="solid"/>
            <a:headEnd type="none" len="sm" w="sm"/>
            <a:tailEnd type="none" len="sm" w="sm"/>
          </a:ln>
        </p:spPr>
      </p:sp>
      <p:sp>
        <p:nvSpPr>
          <p:cNvPr name="Freeform 3" id="3"/>
          <p:cNvSpPr/>
          <p:nvPr/>
        </p:nvSpPr>
        <p:spPr>
          <a:xfrm flipH="false" flipV="false" rot="0">
            <a:off x="11013861" y="1667904"/>
            <a:ext cx="1860373" cy="1286875"/>
          </a:xfrm>
          <a:custGeom>
            <a:avLst/>
            <a:gdLst/>
            <a:ahLst/>
            <a:cxnLst/>
            <a:rect r="r" b="b" t="t" l="l"/>
            <a:pathLst>
              <a:path h="1286875" w="1860373">
                <a:moveTo>
                  <a:pt x="0" y="0"/>
                </a:moveTo>
                <a:lnTo>
                  <a:pt x="1860374" y="0"/>
                </a:lnTo>
                <a:lnTo>
                  <a:pt x="1860374" y="1286874"/>
                </a:lnTo>
                <a:lnTo>
                  <a:pt x="0" y="1286874"/>
                </a:lnTo>
                <a:lnTo>
                  <a:pt x="0" y="0"/>
                </a:lnTo>
                <a:close/>
              </a:path>
            </a:pathLst>
          </a:custGeom>
          <a:blipFill>
            <a:blip r:embed="rId2"/>
            <a:stretch>
              <a:fillRect l="0" t="0" r="0" b="0"/>
            </a:stretch>
          </a:blipFill>
        </p:spPr>
      </p:sp>
      <p:sp>
        <p:nvSpPr>
          <p:cNvPr name="Freeform 4" id="4"/>
          <p:cNvSpPr/>
          <p:nvPr/>
        </p:nvSpPr>
        <p:spPr>
          <a:xfrm flipH="false" flipV="false" rot="0">
            <a:off x="10373516" y="3910539"/>
            <a:ext cx="3141063" cy="698014"/>
          </a:xfrm>
          <a:custGeom>
            <a:avLst/>
            <a:gdLst/>
            <a:ahLst/>
            <a:cxnLst/>
            <a:rect r="r" b="b" t="t" l="l"/>
            <a:pathLst>
              <a:path h="698014" w="3141063">
                <a:moveTo>
                  <a:pt x="0" y="0"/>
                </a:moveTo>
                <a:lnTo>
                  <a:pt x="3141064" y="0"/>
                </a:lnTo>
                <a:lnTo>
                  <a:pt x="3141064" y="698014"/>
                </a:lnTo>
                <a:lnTo>
                  <a:pt x="0" y="698014"/>
                </a:lnTo>
                <a:lnTo>
                  <a:pt x="0" y="0"/>
                </a:lnTo>
                <a:close/>
              </a:path>
            </a:pathLst>
          </a:custGeom>
          <a:blipFill>
            <a:blip r:embed="rId3"/>
            <a:stretch>
              <a:fillRect l="0" t="0" r="0" b="0"/>
            </a:stretch>
          </a:blipFill>
        </p:spPr>
      </p:sp>
      <p:sp>
        <p:nvSpPr>
          <p:cNvPr name="Freeform 5" id="5"/>
          <p:cNvSpPr/>
          <p:nvPr/>
        </p:nvSpPr>
        <p:spPr>
          <a:xfrm flipH="false" flipV="false" rot="0">
            <a:off x="10740256" y="5560418"/>
            <a:ext cx="2774324" cy="642640"/>
          </a:xfrm>
          <a:custGeom>
            <a:avLst/>
            <a:gdLst/>
            <a:ahLst/>
            <a:cxnLst/>
            <a:rect r="r" b="b" t="t" l="l"/>
            <a:pathLst>
              <a:path h="642640" w="2774324">
                <a:moveTo>
                  <a:pt x="0" y="0"/>
                </a:moveTo>
                <a:lnTo>
                  <a:pt x="2774324" y="0"/>
                </a:lnTo>
                <a:lnTo>
                  <a:pt x="2774324" y="642640"/>
                </a:lnTo>
                <a:lnTo>
                  <a:pt x="0" y="642640"/>
                </a:lnTo>
                <a:lnTo>
                  <a:pt x="0" y="0"/>
                </a:lnTo>
                <a:close/>
              </a:path>
            </a:pathLst>
          </a:custGeom>
          <a:blipFill>
            <a:blip r:embed="rId4"/>
            <a:stretch>
              <a:fillRect l="0" t="0" r="0" b="0"/>
            </a:stretch>
          </a:blipFill>
        </p:spPr>
      </p:sp>
      <p:sp>
        <p:nvSpPr>
          <p:cNvPr name="Freeform 6" id="6"/>
          <p:cNvSpPr/>
          <p:nvPr/>
        </p:nvSpPr>
        <p:spPr>
          <a:xfrm flipH="false" flipV="false" rot="0">
            <a:off x="10772539" y="7154923"/>
            <a:ext cx="2742041" cy="540099"/>
          </a:xfrm>
          <a:custGeom>
            <a:avLst/>
            <a:gdLst/>
            <a:ahLst/>
            <a:cxnLst/>
            <a:rect r="r" b="b" t="t" l="l"/>
            <a:pathLst>
              <a:path h="540099" w="2742041">
                <a:moveTo>
                  <a:pt x="0" y="0"/>
                </a:moveTo>
                <a:lnTo>
                  <a:pt x="2742041" y="0"/>
                </a:lnTo>
                <a:lnTo>
                  <a:pt x="2742041" y="540099"/>
                </a:lnTo>
                <a:lnTo>
                  <a:pt x="0" y="540099"/>
                </a:lnTo>
                <a:lnTo>
                  <a:pt x="0" y="0"/>
                </a:lnTo>
                <a:close/>
              </a:path>
            </a:pathLst>
          </a:custGeom>
          <a:blipFill>
            <a:blip r:embed="rId5"/>
            <a:stretch>
              <a:fillRect l="0" t="0" r="0" b="0"/>
            </a:stretch>
          </a:blipFill>
        </p:spPr>
      </p:sp>
      <p:sp>
        <p:nvSpPr>
          <p:cNvPr name="Freeform 7" id="7"/>
          <p:cNvSpPr/>
          <p:nvPr/>
        </p:nvSpPr>
        <p:spPr>
          <a:xfrm flipH="false" flipV="false" rot="0">
            <a:off x="9139336" y="8646887"/>
            <a:ext cx="7001668" cy="640778"/>
          </a:xfrm>
          <a:custGeom>
            <a:avLst/>
            <a:gdLst/>
            <a:ahLst/>
            <a:cxnLst/>
            <a:rect r="r" b="b" t="t" l="l"/>
            <a:pathLst>
              <a:path h="640778" w="7001668">
                <a:moveTo>
                  <a:pt x="0" y="0"/>
                </a:moveTo>
                <a:lnTo>
                  <a:pt x="7001669" y="0"/>
                </a:lnTo>
                <a:lnTo>
                  <a:pt x="7001669" y="640778"/>
                </a:lnTo>
                <a:lnTo>
                  <a:pt x="0" y="640778"/>
                </a:lnTo>
                <a:lnTo>
                  <a:pt x="0" y="0"/>
                </a:lnTo>
                <a:close/>
              </a:path>
            </a:pathLst>
          </a:custGeom>
          <a:blipFill>
            <a:blip r:embed="rId6"/>
            <a:stretch>
              <a:fillRect l="0" t="0" r="0" b="0"/>
            </a:stretch>
          </a:blipFill>
        </p:spPr>
      </p:sp>
      <p:sp>
        <p:nvSpPr>
          <p:cNvPr name="TextBox 8" id="8"/>
          <p:cNvSpPr txBox="true"/>
          <p:nvPr/>
        </p:nvSpPr>
        <p:spPr>
          <a:xfrm rot="0">
            <a:off x="343061" y="4766409"/>
            <a:ext cx="6164830" cy="629825"/>
          </a:xfrm>
          <a:prstGeom prst="rect">
            <a:avLst/>
          </a:prstGeom>
        </p:spPr>
        <p:txBody>
          <a:bodyPr anchor="t" rtlCol="false" tIns="0" lIns="0" bIns="0" rIns="0">
            <a:spAutoFit/>
          </a:bodyPr>
          <a:lstStyle/>
          <a:p>
            <a:pPr>
              <a:lnSpc>
                <a:spcPts val="5548"/>
              </a:lnSpc>
            </a:pPr>
          </a:p>
        </p:txBody>
      </p:sp>
      <p:sp>
        <p:nvSpPr>
          <p:cNvPr name="TextBox 9" id="9"/>
          <p:cNvSpPr txBox="true"/>
          <p:nvPr/>
        </p:nvSpPr>
        <p:spPr>
          <a:xfrm rot="0">
            <a:off x="83342" y="3570328"/>
            <a:ext cx="6684269" cy="2514600"/>
          </a:xfrm>
          <a:prstGeom prst="rect">
            <a:avLst/>
          </a:prstGeom>
        </p:spPr>
        <p:txBody>
          <a:bodyPr anchor="t" rtlCol="false" tIns="0" lIns="0" bIns="0" rIns="0">
            <a:spAutoFit/>
          </a:bodyPr>
          <a:lstStyle/>
          <a:p>
            <a:pPr algn="ctr" marL="0" indent="0" lvl="0">
              <a:lnSpc>
                <a:spcPts val="6642"/>
              </a:lnSpc>
              <a:spcBef>
                <a:spcPct val="0"/>
              </a:spcBef>
            </a:pPr>
            <a:r>
              <a:rPr lang="en-US" sz="5535">
                <a:solidFill>
                  <a:srgbClr val="E9ECEA"/>
                </a:solidFill>
                <a:latin typeface="DM Sans Bold"/>
              </a:rPr>
              <a:t>Reduction to QUBO &amp; Constraints Handling</a:t>
            </a:r>
          </a:p>
        </p:txBody>
      </p:sp>
      <p:sp>
        <p:nvSpPr>
          <p:cNvPr name="TextBox 10" id="10"/>
          <p:cNvSpPr txBox="true"/>
          <p:nvPr/>
        </p:nvSpPr>
        <p:spPr>
          <a:xfrm rot="0">
            <a:off x="8392616" y="868439"/>
            <a:ext cx="5984528"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9ECEA"/>
                </a:solidFill>
                <a:latin typeface="Canva Sans Bold"/>
              </a:rPr>
              <a:t>Transform the Inequality</a:t>
            </a:r>
          </a:p>
        </p:txBody>
      </p:sp>
      <p:sp>
        <p:nvSpPr>
          <p:cNvPr name="TextBox 11" id="11"/>
          <p:cNvSpPr txBox="true"/>
          <p:nvPr/>
        </p:nvSpPr>
        <p:spPr>
          <a:xfrm rot="0">
            <a:off x="8392616" y="3109126"/>
            <a:ext cx="7753052"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9ECEA"/>
                </a:solidFill>
                <a:latin typeface="Canva Sans Bold"/>
              </a:rPr>
              <a:t>Approximate the Right Hand Side</a:t>
            </a:r>
          </a:p>
        </p:txBody>
      </p:sp>
      <p:sp>
        <p:nvSpPr>
          <p:cNvPr name="TextBox 12" id="12"/>
          <p:cNvSpPr txBox="true"/>
          <p:nvPr/>
        </p:nvSpPr>
        <p:spPr>
          <a:xfrm rot="0">
            <a:off x="8335027" y="4760953"/>
            <a:ext cx="6851303"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9ECEA"/>
                </a:solidFill>
                <a:latin typeface="Canva Sans Bold"/>
              </a:rPr>
              <a:t>Binary Expand Slack Variable</a:t>
            </a:r>
          </a:p>
        </p:txBody>
      </p:sp>
      <p:sp>
        <p:nvSpPr>
          <p:cNvPr name="TextBox 13" id="13"/>
          <p:cNvSpPr txBox="true"/>
          <p:nvPr/>
        </p:nvSpPr>
        <p:spPr>
          <a:xfrm rot="0">
            <a:off x="8400748" y="6355458"/>
            <a:ext cx="708660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9ECEA"/>
                </a:solidFill>
                <a:latin typeface="Canva Sans Bold"/>
              </a:rPr>
              <a:t>Adjust the Penalty Coefficient</a:t>
            </a:r>
          </a:p>
        </p:txBody>
      </p:sp>
      <p:sp>
        <p:nvSpPr>
          <p:cNvPr name="TextBox 14" id="14"/>
          <p:cNvSpPr txBox="true"/>
          <p:nvPr/>
        </p:nvSpPr>
        <p:spPr>
          <a:xfrm rot="0">
            <a:off x="8392616" y="7847422"/>
            <a:ext cx="424755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E9ECEA"/>
                </a:solidFill>
                <a:latin typeface="Canva Sans Bold"/>
              </a:rPr>
              <a:t>Construct QUBO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AutoShape 2" id="2"/>
          <p:cNvSpPr/>
          <p:nvPr/>
        </p:nvSpPr>
        <p:spPr>
          <a:xfrm flipV="true">
            <a:off x="6762848" y="0"/>
            <a:ext cx="0" cy="10287000"/>
          </a:xfrm>
          <a:prstGeom prst="line">
            <a:avLst/>
          </a:prstGeom>
          <a:ln cap="flat" w="9525">
            <a:solidFill>
              <a:srgbClr val="00FFF2"/>
            </a:solidFill>
            <a:prstDash val="solid"/>
            <a:headEnd type="none" len="sm" w="sm"/>
            <a:tailEnd type="none" len="sm" w="sm"/>
          </a:ln>
        </p:spPr>
      </p:sp>
      <p:sp>
        <p:nvSpPr>
          <p:cNvPr name="Freeform 3" id="3"/>
          <p:cNvSpPr/>
          <p:nvPr/>
        </p:nvSpPr>
        <p:spPr>
          <a:xfrm flipH="false" flipV="false" rot="0">
            <a:off x="10261260" y="2533981"/>
            <a:ext cx="4293465" cy="655729"/>
          </a:xfrm>
          <a:custGeom>
            <a:avLst/>
            <a:gdLst/>
            <a:ahLst/>
            <a:cxnLst/>
            <a:rect r="r" b="b" t="t" l="l"/>
            <a:pathLst>
              <a:path h="655729" w="4293465">
                <a:moveTo>
                  <a:pt x="0" y="0"/>
                </a:moveTo>
                <a:lnTo>
                  <a:pt x="4293465" y="0"/>
                </a:lnTo>
                <a:lnTo>
                  <a:pt x="4293465" y="655729"/>
                </a:lnTo>
                <a:lnTo>
                  <a:pt x="0" y="655729"/>
                </a:lnTo>
                <a:lnTo>
                  <a:pt x="0" y="0"/>
                </a:lnTo>
                <a:close/>
              </a:path>
            </a:pathLst>
          </a:custGeom>
          <a:blipFill>
            <a:blip r:embed="rId2"/>
            <a:stretch>
              <a:fillRect l="0" t="0" r="0" b="0"/>
            </a:stretch>
          </a:blipFill>
        </p:spPr>
      </p:sp>
      <p:sp>
        <p:nvSpPr>
          <p:cNvPr name="TextBox 4" id="4"/>
          <p:cNvSpPr txBox="true"/>
          <p:nvPr/>
        </p:nvSpPr>
        <p:spPr>
          <a:xfrm rot="0">
            <a:off x="343061" y="4766409"/>
            <a:ext cx="6164830" cy="629825"/>
          </a:xfrm>
          <a:prstGeom prst="rect">
            <a:avLst/>
          </a:prstGeom>
        </p:spPr>
        <p:txBody>
          <a:bodyPr anchor="t" rtlCol="false" tIns="0" lIns="0" bIns="0" rIns="0">
            <a:spAutoFit/>
          </a:bodyPr>
          <a:lstStyle/>
          <a:p>
            <a:pPr>
              <a:lnSpc>
                <a:spcPts val="5548"/>
              </a:lnSpc>
            </a:pPr>
          </a:p>
        </p:txBody>
      </p:sp>
      <p:sp>
        <p:nvSpPr>
          <p:cNvPr name="TextBox 5" id="5"/>
          <p:cNvSpPr txBox="true"/>
          <p:nvPr/>
        </p:nvSpPr>
        <p:spPr>
          <a:xfrm rot="0">
            <a:off x="0" y="4006923"/>
            <a:ext cx="6684269" cy="1676400"/>
          </a:xfrm>
          <a:prstGeom prst="rect">
            <a:avLst/>
          </a:prstGeom>
        </p:spPr>
        <p:txBody>
          <a:bodyPr anchor="t" rtlCol="false" tIns="0" lIns="0" bIns="0" rIns="0">
            <a:spAutoFit/>
          </a:bodyPr>
          <a:lstStyle/>
          <a:p>
            <a:pPr algn="ctr" marL="0" indent="0" lvl="0">
              <a:lnSpc>
                <a:spcPts val="6642"/>
              </a:lnSpc>
              <a:spcBef>
                <a:spcPct val="0"/>
              </a:spcBef>
            </a:pPr>
            <a:r>
              <a:rPr lang="en-US" sz="5535">
                <a:solidFill>
                  <a:srgbClr val="E9ECEA"/>
                </a:solidFill>
                <a:latin typeface="DM Sans Bold"/>
              </a:rPr>
              <a:t>CQM (Constrained Quadratic</a:t>
            </a:r>
            <a:r>
              <a:rPr lang="en-US" sz="5535">
                <a:solidFill>
                  <a:srgbClr val="E9ECEA"/>
                </a:solidFill>
                <a:latin typeface="DM Sans Bold"/>
              </a:rPr>
              <a:t> Model) </a:t>
            </a:r>
          </a:p>
        </p:txBody>
      </p:sp>
      <p:sp>
        <p:nvSpPr>
          <p:cNvPr name="TextBox 6" id="6"/>
          <p:cNvSpPr txBox="true"/>
          <p:nvPr/>
        </p:nvSpPr>
        <p:spPr>
          <a:xfrm rot="0">
            <a:off x="6995045" y="376392"/>
            <a:ext cx="11065520" cy="1967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E9ECEA"/>
                </a:solidFill>
                <a:latin typeface="Canva Sans"/>
              </a:rPr>
              <a:t>CQMs extend the QUBO framework to incorporate constraints. The formulation of CQM involves modifying the QUBO objective function to include penalty terms for violating constraints. The augmented CQM is given by:</a:t>
            </a:r>
          </a:p>
        </p:txBody>
      </p:sp>
      <p:sp>
        <p:nvSpPr>
          <p:cNvPr name="TextBox 7" id="7"/>
          <p:cNvSpPr txBox="true"/>
          <p:nvPr/>
        </p:nvSpPr>
        <p:spPr>
          <a:xfrm rot="0">
            <a:off x="6995045" y="3323060"/>
            <a:ext cx="11065520"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E9ECEA"/>
                </a:solidFill>
                <a:latin typeface="Canva Sans"/>
              </a:rPr>
              <a:t>Here, </a:t>
            </a:r>
            <a:r>
              <a:rPr lang="en-US" sz="2799">
                <a:solidFill>
                  <a:srgbClr val="E9ECEA"/>
                </a:solidFill>
                <a:latin typeface="Canva Sans"/>
              </a:rPr>
              <a:t>C</a:t>
            </a:r>
            <a:r>
              <a:rPr lang="en-US" sz="2799">
                <a:solidFill>
                  <a:srgbClr val="E9ECEA"/>
                </a:solidFill>
                <a:latin typeface="Canva Sans"/>
              </a:rPr>
              <a:t>k</a:t>
            </a:r>
            <a:r>
              <a:rPr lang="en-US" sz="2799">
                <a:solidFill>
                  <a:srgbClr val="E9ECEA"/>
                </a:solidFill>
                <a:latin typeface="Canva Sans"/>
              </a:rPr>
              <a:t>​ represents the constraint functions, and λ</a:t>
            </a:r>
            <a:r>
              <a:rPr lang="en-US" sz="2799">
                <a:solidFill>
                  <a:srgbClr val="E9ECEA"/>
                </a:solidFill>
                <a:latin typeface="Canva Sans"/>
              </a:rPr>
              <a:t>k</a:t>
            </a:r>
            <a:r>
              <a:rPr lang="en-US" sz="2799">
                <a:solidFill>
                  <a:srgbClr val="E9ECEA"/>
                </a:solidFill>
                <a:latin typeface="Canva Sans"/>
              </a:rPr>
              <a:t>​ represents penalty coefficients associated with each constraint. </a:t>
            </a:r>
          </a:p>
        </p:txBody>
      </p:sp>
      <p:sp>
        <p:nvSpPr>
          <p:cNvPr name="TextBox 8" id="8"/>
          <p:cNvSpPr txBox="true"/>
          <p:nvPr/>
        </p:nvSpPr>
        <p:spPr>
          <a:xfrm rot="0">
            <a:off x="6995045" y="4928340"/>
            <a:ext cx="10920047" cy="19672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E9ECEA"/>
                </a:solidFill>
                <a:latin typeface="Canva Sans Bold"/>
              </a:rPr>
              <a:t>CQM Conversion</a:t>
            </a:r>
            <a:r>
              <a:rPr lang="en-US" sz="2800">
                <a:solidFill>
                  <a:srgbClr val="E9ECEA"/>
                </a:solidFill>
                <a:latin typeface="Canva Sans"/>
              </a:rPr>
              <a:t>: The conversion process typically involves transforming high-level problem descriptions into mathematical expressions compatible with the CQM framework. </a:t>
            </a:r>
          </a:p>
        </p:txBody>
      </p:sp>
      <p:sp>
        <p:nvSpPr>
          <p:cNvPr name="TextBox 9" id="9"/>
          <p:cNvSpPr txBox="true"/>
          <p:nvPr/>
        </p:nvSpPr>
        <p:spPr>
          <a:xfrm rot="0">
            <a:off x="6995045" y="7141075"/>
            <a:ext cx="10920047" cy="2957830"/>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E9ECEA"/>
                </a:solidFill>
                <a:latin typeface="Canva Sans Bold"/>
              </a:rPr>
              <a:t>Benefits of CQM Conversion:</a:t>
            </a:r>
          </a:p>
          <a:p>
            <a:pPr marL="604521" indent="-302261" lvl="1">
              <a:lnSpc>
                <a:spcPts val="3920"/>
              </a:lnSpc>
              <a:buFont typeface="Arial"/>
              <a:buChar char="•"/>
            </a:pPr>
            <a:r>
              <a:rPr lang="en-US" sz="2800">
                <a:solidFill>
                  <a:srgbClr val="E9ECEA"/>
                </a:solidFill>
                <a:latin typeface="Canva Sans"/>
              </a:rPr>
              <a:t>Automation: CQM streamlines the conversion process,       reducing the need for manual intervention.</a:t>
            </a:r>
          </a:p>
          <a:p>
            <a:pPr marL="604521" indent="-302261" lvl="1">
              <a:lnSpc>
                <a:spcPts val="3920"/>
              </a:lnSpc>
              <a:buFont typeface="Arial"/>
              <a:buChar char="•"/>
            </a:pPr>
            <a:r>
              <a:rPr lang="en-US" sz="2800">
                <a:solidFill>
                  <a:srgbClr val="E9ECEA"/>
                </a:solidFill>
                <a:latin typeface="Canva Sans"/>
              </a:rPr>
              <a:t>Accuracy: Automation helps minimize the risk of introducing errors during the conversion of complex mathematical expressions.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267512"/>
            <a:ext cx="8259373" cy="5751977"/>
          </a:xfrm>
          <a:custGeom>
            <a:avLst/>
            <a:gdLst/>
            <a:ahLst/>
            <a:cxnLst/>
            <a:rect r="r" b="b" t="t" l="l"/>
            <a:pathLst>
              <a:path h="5751977" w="8259373">
                <a:moveTo>
                  <a:pt x="0" y="0"/>
                </a:moveTo>
                <a:lnTo>
                  <a:pt x="8259373" y="0"/>
                </a:lnTo>
                <a:lnTo>
                  <a:pt x="8259373" y="5751976"/>
                </a:lnTo>
                <a:lnTo>
                  <a:pt x="0" y="5751976"/>
                </a:lnTo>
                <a:lnTo>
                  <a:pt x="0" y="0"/>
                </a:lnTo>
                <a:close/>
              </a:path>
            </a:pathLst>
          </a:custGeom>
          <a:blipFill>
            <a:blip r:embed="rId2"/>
            <a:stretch>
              <a:fillRect l="-922" t="0" r="0" b="0"/>
            </a:stretch>
          </a:blipFill>
        </p:spPr>
      </p:sp>
      <p:grpSp>
        <p:nvGrpSpPr>
          <p:cNvPr name="Group 3" id="3"/>
          <p:cNvGrpSpPr/>
          <p:nvPr/>
        </p:nvGrpSpPr>
        <p:grpSpPr>
          <a:xfrm rot="0">
            <a:off x="1384300" y="2409811"/>
            <a:ext cx="7314177" cy="2297601"/>
            <a:chOff x="0" y="0"/>
            <a:chExt cx="9752236" cy="3063468"/>
          </a:xfrm>
        </p:grpSpPr>
        <p:sp>
          <p:nvSpPr>
            <p:cNvPr name="TextBox 4" id="4"/>
            <p:cNvSpPr txBox="true"/>
            <p:nvPr/>
          </p:nvSpPr>
          <p:spPr>
            <a:xfrm rot="0">
              <a:off x="0" y="142875"/>
              <a:ext cx="9752236" cy="857250"/>
            </a:xfrm>
            <a:prstGeom prst="rect">
              <a:avLst/>
            </a:prstGeom>
          </p:spPr>
          <p:txBody>
            <a:bodyPr anchor="t" rtlCol="false" tIns="0" lIns="0" bIns="0" rIns="0">
              <a:spAutoFit/>
            </a:bodyPr>
            <a:lstStyle/>
            <a:p>
              <a:pPr algn="l" marL="0" indent="0" lvl="0">
                <a:lnSpc>
                  <a:spcPts val="4443"/>
                </a:lnSpc>
                <a:spcBef>
                  <a:spcPct val="0"/>
                </a:spcBef>
              </a:pPr>
              <a:r>
                <a:rPr lang="en-US" sz="4937" strike="noStrike" u="none">
                  <a:solidFill>
                    <a:srgbClr val="FEFDFB"/>
                  </a:solidFill>
                  <a:latin typeface="Canva Sans Bold"/>
                </a:rPr>
                <a:t>D-Wave Leap</a:t>
              </a:r>
            </a:p>
          </p:txBody>
        </p:sp>
        <p:sp>
          <p:nvSpPr>
            <p:cNvPr name="TextBox 5" id="5"/>
            <p:cNvSpPr txBox="true"/>
            <p:nvPr/>
          </p:nvSpPr>
          <p:spPr>
            <a:xfrm rot="0">
              <a:off x="0" y="1437868"/>
              <a:ext cx="9752236" cy="1625600"/>
            </a:xfrm>
            <a:prstGeom prst="rect">
              <a:avLst/>
            </a:prstGeom>
          </p:spPr>
          <p:txBody>
            <a:bodyPr anchor="t" rtlCol="false" tIns="0" lIns="0" bIns="0" rIns="0">
              <a:spAutoFit/>
            </a:bodyPr>
            <a:lstStyle/>
            <a:p>
              <a:pPr algn="l" marL="444492" indent="-222246" lvl="1">
                <a:lnSpc>
                  <a:spcPts val="2470"/>
                </a:lnSpc>
                <a:spcBef>
                  <a:spcPct val="0"/>
                </a:spcBef>
                <a:buFont typeface="Arial"/>
                <a:buChar char="•"/>
              </a:pPr>
              <a:r>
                <a:rPr lang="en-US" sz="2058" strike="noStrike" u="none">
                  <a:solidFill>
                    <a:srgbClr val="FEFDFB"/>
                  </a:solidFill>
                  <a:latin typeface="Canva Sans Bold"/>
                </a:rPr>
                <a:t>D-Wave’s cloud-based service for remote access to quantum processors.</a:t>
              </a:r>
            </a:p>
            <a:p>
              <a:pPr algn="l" marL="444492" indent="-222246" lvl="1">
                <a:lnSpc>
                  <a:spcPts val="2470"/>
                </a:lnSpc>
                <a:spcBef>
                  <a:spcPct val="0"/>
                </a:spcBef>
                <a:buFont typeface="Arial"/>
                <a:buChar char="•"/>
              </a:pPr>
              <a:r>
                <a:rPr lang="en-US" sz="2058" strike="noStrike" u="none">
                  <a:solidFill>
                    <a:srgbClr val="FEFDFB"/>
                  </a:solidFill>
                  <a:latin typeface="Canva Sans Bold"/>
                </a:rPr>
                <a:t>Users submit problems in QUBO or Ising models for solving using quantum annealing.</a:t>
              </a:r>
            </a:p>
          </p:txBody>
        </p:sp>
      </p:grpSp>
      <p:grpSp>
        <p:nvGrpSpPr>
          <p:cNvPr name="Group 6" id="6"/>
          <p:cNvGrpSpPr/>
          <p:nvPr/>
        </p:nvGrpSpPr>
        <p:grpSpPr>
          <a:xfrm rot="0">
            <a:off x="1384300" y="5856076"/>
            <a:ext cx="7314177" cy="2731294"/>
            <a:chOff x="0" y="0"/>
            <a:chExt cx="9752236" cy="3641725"/>
          </a:xfrm>
        </p:grpSpPr>
        <p:sp>
          <p:nvSpPr>
            <p:cNvPr name="TextBox 7" id="7"/>
            <p:cNvSpPr txBox="true"/>
            <p:nvPr/>
          </p:nvSpPr>
          <p:spPr>
            <a:xfrm rot="0">
              <a:off x="0" y="1441450"/>
              <a:ext cx="9752236" cy="2200275"/>
            </a:xfrm>
            <a:prstGeom prst="rect">
              <a:avLst/>
            </a:prstGeom>
          </p:spPr>
          <p:txBody>
            <a:bodyPr anchor="t" rtlCol="false" tIns="0" lIns="0" bIns="0" rIns="0">
              <a:spAutoFit/>
            </a:bodyPr>
            <a:lstStyle/>
            <a:p>
              <a:pPr algn="l" marL="393862" indent="-196931" lvl="1">
                <a:lnSpc>
                  <a:spcPts val="2189"/>
                </a:lnSpc>
                <a:spcBef>
                  <a:spcPct val="0"/>
                </a:spcBef>
                <a:buFont typeface="Arial"/>
                <a:buChar char="•"/>
              </a:pPr>
              <a:r>
                <a:rPr lang="en-US" sz="1824" strike="noStrike" u="none">
                  <a:solidFill>
                    <a:srgbClr val="FEFDFB"/>
                  </a:solidFill>
                  <a:latin typeface="Canva Sans Bold"/>
                </a:rPr>
                <a:t>D-Wave Leap’s Hybrid Solver is a cloud- based service that seamlessly blends classical and quantum processing.</a:t>
              </a:r>
            </a:p>
            <a:p>
              <a:pPr algn="l" marL="393862" indent="-196931" lvl="1">
                <a:lnSpc>
                  <a:spcPts val="2189"/>
                </a:lnSpc>
                <a:spcBef>
                  <a:spcPct val="0"/>
                </a:spcBef>
                <a:buFont typeface="Arial"/>
                <a:buChar char="•"/>
              </a:pPr>
              <a:r>
                <a:rPr lang="en-US" sz="1824" strike="noStrike" u="none">
                  <a:solidFill>
                    <a:srgbClr val="FEFDFB"/>
                  </a:solidFill>
                  <a:latin typeface="Canva Sans Bold"/>
                </a:rPr>
                <a:t>It harnesses the power of D-Wave’s quantum processing unit (QPU) in conjunction with classical computing, providing an effective and accessible solution for addressing optimization problems in diverse real-world applications.</a:t>
              </a:r>
            </a:p>
          </p:txBody>
        </p:sp>
        <p:sp>
          <p:nvSpPr>
            <p:cNvPr name="TextBox 8" id="8"/>
            <p:cNvSpPr txBox="true"/>
            <p:nvPr/>
          </p:nvSpPr>
          <p:spPr>
            <a:xfrm rot="0">
              <a:off x="0" y="142875"/>
              <a:ext cx="9752236" cy="857250"/>
            </a:xfrm>
            <a:prstGeom prst="rect">
              <a:avLst/>
            </a:prstGeom>
          </p:spPr>
          <p:txBody>
            <a:bodyPr anchor="t" rtlCol="false" tIns="0" lIns="0" bIns="0" rIns="0">
              <a:spAutoFit/>
            </a:bodyPr>
            <a:lstStyle/>
            <a:p>
              <a:pPr algn="l" marL="0" indent="0" lvl="0">
                <a:lnSpc>
                  <a:spcPts val="4443"/>
                </a:lnSpc>
                <a:spcBef>
                  <a:spcPct val="0"/>
                </a:spcBef>
              </a:pPr>
              <a:r>
                <a:rPr lang="en-US" sz="4937" strike="noStrike" u="none">
                  <a:solidFill>
                    <a:srgbClr val="FEFDFB"/>
                  </a:solidFill>
                  <a:latin typeface="Canva Sans Bold"/>
                </a:rPr>
                <a:t>Leap Hybrid Solver</a:t>
              </a:r>
            </a:p>
          </p:txBody>
        </p:sp>
      </p:grpSp>
      <p:sp>
        <p:nvSpPr>
          <p:cNvPr name="TextBox 9" id="9"/>
          <p:cNvSpPr txBox="true"/>
          <p:nvPr/>
        </p:nvSpPr>
        <p:spPr>
          <a:xfrm rot="0">
            <a:off x="0" y="348615"/>
            <a:ext cx="18288000" cy="3779520"/>
          </a:xfrm>
          <a:prstGeom prst="rect">
            <a:avLst/>
          </a:prstGeom>
        </p:spPr>
        <p:txBody>
          <a:bodyPr anchor="t" rtlCol="false" tIns="0" lIns="0" bIns="0" rIns="0">
            <a:spAutoFit/>
          </a:bodyPr>
          <a:lstStyle/>
          <a:p>
            <a:pPr algn="ctr">
              <a:lnSpc>
                <a:spcPts val="10080"/>
              </a:lnSpc>
            </a:pPr>
            <a:r>
              <a:rPr lang="en-US" sz="7200">
                <a:solidFill>
                  <a:srgbClr val="FEFDFB"/>
                </a:solidFill>
                <a:latin typeface="Canva Sans Bold"/>
              </a:rPr>
              <a:t>Using Quantum Computing to solve QUBO</a:t>
            </a:r>
          </a:p>
          <a:p>
            <a:pPr algn="ctr">
              <a:lnSpc>
                <a:spcPts val="1008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grpSp>
        <p:nvGrpSpPr>
          <p:cNvPr name="Group 2" id="2"/>
          <p:cNvGrpSpPr/>
          <p:nvPr/>
        </p:nvGrpSpPr>
        <p:grpSpPr>
          <a:xfrm rot="0">
            <a:off x="5993234" y="1901823"/>
            <a:ext cx="666545" cy="66654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613005" y="1901823"/>
            <a:ext cx="666545" cy="6665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0" y="3094074"/>
            <a:ext cx="18243472" cy="10033909"/>
          </a:xfrm>
          <a:custGeom>
            <a:avLst/>
            <a:gdLst/>
            <a:ahLst/>
            <a:cxnLst/>
            <a:rect r="r" b="b" t="t" l="l"/>
            <a:pathLst>
              <a:path h="10033909" w="18243472">
                <a:moveTo>
                  <a:pt x="0" y="0"/>
                </a:moveTo>
                <a:lnTo>
                  <a:pt x="18243472" y="0"/>
                </a:lnTo>
                <a:lnTo>
                  <a:pt x="18243472" y="10033909"/>
                </a:lnTo>
                <a:lnTo>
                  <a:pt x="0" y="10033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676954">
            <a:off x="15695591" y="-1271637"/>
            <a:ext cx="3411534" cy="3455514"/>
          </a:xfrm>
          <a:custGeom>
            <a:avLst/>
            <a:gdLst/>
            <a:ahLst/>
            <a:cxnLst/>
            <a:rect r="r" b="b" t="t" l="l"/>
            <a:pathLst>
              <a:path h="3455514" w="3411534">
                <a:moveTo>
                  <a:pt x="0" y="0"/>
                </a:moveTo>
                <a:lnTo>
                  <a:pt x="3411534" y="0"/>
                </a:lnTo>
                <a:lnTo>
                  <a:pt x="3411534" y="3455513"/>
                </a:lnTo>
                <a:lnTo>
                  <a:pt x="0" y="3455513"/>
                </a:lnTo>
                <a:lnTo>
                  <a:pt x="0" y="0"/>
                </a:lnTo>
                <a:close/>
              </a:path>
            </a:pathLst>
          </a:custGeom>
          <a:blipFill>
            <a:blip r:embed="rId4">
              <a:alphaModFix amt="43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676954">
            <a:off x="-358797" y="-699057"/>
            <a:ext cx="3411534" cy="3455514"/>
          </a:xfrm>
          <a:custGeom>
            <a:avLst/>
            <a:gdLst/>
            <a:ahLst/>
            <a:cxnLst/>
            <a:rect r="r" b="b" t="t" l="l"/>
            <a:pathLst>
              <a:path h="3455514" w="3411534">
                <a:moveTo>
                  <a:pt x="3411534" y="0"/>
                </a:moveTo>
                <a:lnTo>
                  <a:pt x="0" y="0"/>
                </a:lnTo>
                <a:lnTo>
                  <a:pt x="0" y="3455514"/>
                </a:lnTo>
                <a:lnTo>
                  <a:pt x="3411534" y="3455514"/>
                </a:lnTo>
                <a:lnTo>
                  <a:pt x="3411534" y="0"/>
                </a:lnTo>
                <a:close/>
              </a:path>
            </a:pathLst>
          </a:custGeom>
          <a:blipFill>
            <a:blip r:embed="rId4">
              <a:alphaModFix amt="43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4015268"/>
            <a:ext cx="16213523" cy="3548582"/>
          </a:xfrm>
          <a:custGeom>
            <a:avLst/>
            <a:gdLst/>
            <a:ahLst/>
            <a:cxnLst/>
            <a:rect r="r" b="b" t="t" l="l"/>
            <a:pathLst>
              <a:path h="3548582" w="16213523">
                <a:moveTo>
                  <a:pt x="0" y="0"/>
                </a:moveTo>
                <a:lnTo>
                  <a:pt x="16213523" y="0"/>
                </a:lnTo>
                <a:lnTo>
                  <a:pt x="16213523" y="3548582"/>
                </a:lnTo>
                <a:lnTo>
                  <a:pt x="0" y="3548582"/>
                </a:lnTo>
                <a:lnTo>
                  <a:pt x="0" y="0"/>
                </a:lnTo>
                <a:close/>
              </a:path>
            </a:pathLst>
          </a:custGeom>
          <a:blipFill>
            <a:blip r:embed="rId6"/>
            <a:stretch>
              <a:fillRect l="-507" t="0" r="-507" b="0"/>
            </a:stretch>
          </a:blipFill>
        </p:spPr>
      </p:sp>
      <p:sp>
        <p:nvSpPr>
          <p:cNvPr name="TextBox 12" id="12"/>
          <p:cNvSpPr txBox="true"/>
          <p:nvPr/>
        </p:nvSpPr>
        <p:spPr>
          <a:xfrm rot="0">
            <a:off x="7015015" y="1555011"/>
            <a:ext cx="4213441" cy="1226820"/>
          </a:xfrm>
          <a:prstGeom prst="rect">
            <a:avLst/>
          </a:prstGeom>
        </p:spPr>
        <p:txBody>
          <a:bodyPr anchor="t" rtlCol="false" tIns="0" lIns="0" bIns="0" rIns="0">
            <a:spAutoFit/>
          </a:bodyPr>
          <a:lstStyle/>
          <a:p>
            <a:pPr algn="ctr">
              <a:lnSpc>
                <a:spcPts val="10080"/>
              </a:lnSpc>
              <a:spcBef>
                <a:spcPct val="0"/>
              </a:spcBef>
            </a:pPr>
            <a:r>
              <a:rPr lang="en-US" sz="7200">
                <a:solidFill>
                  <a:srgbClr val="E9ECEA"/>
                </a:solidFill>
                <a:latin typeface="DM Sans Bold"/>
              </a:rPr>
              <a:t>Workflow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2372440" y="-2061903"/>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104" y="2043820"/>
            <a:ext cx="7519896" cy="6266580"/>
          </a:xfrm>
          <a:custGeom>
            <a:avLst/>
            <a:gdLst/>
            <a:ahLst/>
            <a:cxnLst/>
            <a:rect r="r" b="b" t="t" l="l"/>
            <a:pathLst>
              <a:path h="6266580" w="7519896">
                <a:moveTo>
                  <a:pt x="0" y="0"/>
                </a:moveTo>
                <a:lnTo>
                  <a:pt x="7519896" y="0"/>
                </a:lnTo>
                <a:lnTo>
                  <a:pt x="7519896" y="6266579"/>
                </a:lnTo>
                <a:lnTo>
                  <a:pt x="0" y="6266579"/>
                </a:lnTo>
                <a:lnTo>
                  <a:pt x="0" y="0"/>
                </a:lnTo>
                <a:close/>
              </a:path>
            </a:pathLst>
          </a:custGeom>
          <a:blipFill>
            <a:blip r:embed="rId4"/>
            <a:stretch>
              <a:fillRect l="0" t="0" r="0" b="0"/>
            </a:stretch>
          </a:blipFill>
        </p:spPr>
      </p:sp>
      <p:sp>
        <p:nvSpPr>
          <p:cNvPr name="Freeform 4" id="4"/>
          <p:cNvSpPr/>
          <p:nvPr/>
        </p:nvSpPr>
        <p:spPr>
          <a:xfrm flipH="false" flipV="false" rot="0">
            <a:off x="10029557" y="2043820"/>
            <a:ext cx="9783460" cy="6266580"/>
          </a:xfrm>
          <a:custGeom>
            <a:avLst/>
            <a:gdLst/>
            <a:ahLst/>
            <a:cxnLst/>
            <a:rect r="r" b="b" t="t" l="l"/>
            <a:pathLst>
              <a:path h="6266580" w="9783460">
                <a:moveTo>
                  <a:pt x="0" y="0"/>
                </a:moveTo>
                <a:lnTo>
                  <a:pt x="9783460" y="0"/>
                </a:lnTo>
                <a:lnTo>
                  <a:pt x="9783460" y="6266579"/>
                </a:lnTo>
                <a:lnTo>
                  <a:pt x="0" y="6266579"/>
                </a:lnTo>
                <a:lnTo>
                  <a:pt x="0" y="0"/>
                </a:lnTo>
                <a:close/>
              </a:path>
            </a:pathLst>
          </a:custGeom>
          <a:blipFill>
            <a:blip r:embed="rId5"/>
            <a:stretch>
              <a:fillRect l="0" t="0" r="0" b="0"/>
            </a:stretch>
          </a:blipFill>
        </p:spPr>
      </p:sp>
      <p:sp>
        <p:nvSpPr>
          <p:cNvPr name="TextBox 5" id="5"/>
          <p:cNvSpPr txBox="true"/>
          <p:nvPr/>
        </p:nvSpPr>
        <p:spPr>
          <a:xfrm rot="0">
            <a:off x="3306528"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Optimizations</a:t>
            </a:r>
          </a:p>
        </p:txBody>
      </p:sp>
      <p:sp>
        <p:nvSpPr>
          <p:cNvPr name="TextBox 6" id="6"/>
          <p:cNvSpPr txBox="true"/>
          <p:nvPr/>
        </p:nvSpPr>
        <p:spPr>
          <a:xfrm rot="0">
            <a:off x="2038229" y="8215149"/>
            <a:ext cx="7105771"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3125795" y="8536459"/>
            <a:ext cx="4516514" cy="815340"/>
          </a:xfrm>
          <a:prstGeom prst="rect">
            <a:avLst/>
          </a:prstGeom>
        </p:spPr>
        <p:txBody>
          <a:bodyPr anchor="t" rtlCol="false" tIns="0" lIns="0" bIns="0" rIns="0">
            <a:spAutoFit/>
          </a:bodyPr>
          <a:lstStyle/>
          <a:p>
            <a:pPr algn="ctr">
              <a:lnSpc>
                <a:spcPts val="3359"/>
              </a:lnSpc>
            </a:pPr>
            <a:r>
              <a:rPr lang="en-US" sz="2400">
                <a:solidFill>
                  <a:srgbClr val="000914"/>
                </a:solidFill>
                <a:latin typeface="Canva Sans"/>
              </a:rPr>
              <a:t>Breaking Problems into SubGraphs</a:t>
            </a:r>
          </a:p>
        </p:txBody>
      </p:sp>
      <p:sp>
        <p:nvSpPr>
          <p:cNvPr name="TextBox 8" id="8"/>
          <p:cNvSpPr txBox="true"/>
          <p:nvPr/>
        </p:nvSpPr>
        <p:spPr>
          <a:xfrm rot="0">
            <a:off x="12583273" y="8442961"/>
            <a:ext cx="4676027" cy="815339"/>
          </a:xfrm>
          <a:prstGeom prst="rect">
            <a:avLst/>
          </a:prstGeom>
        </p:spPr>
        <p:txBody>
          <a:bodyPr anchor="t" rtlCol="false" tIns="0" lIns="0" bIns="0" rIns="0">
            <a:spAutoFit/>
          </a:bodyPr>
          <a:lstStyle/>
          <a:p>
            <a:pPr>
              <a:lnSpc>
                <a:spcPts val="3360"/>
              </a:lnSpc>
            </a:pPr>
            <a:r>
              <a:rPr lang="en-US" sz="2400">
                <a:solidFill>
                  <a:srgbClr val="000914"/>
                </a:solidFill>
                <a:latin typeface="Canva Sans"/>
              </a:rPr>
              <a:t>Use of Multithreading to solve different subgraph problems </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00914"/>
        </a:solidFill>
      </p:bgPr>
    </p:bg>
    <p:spTree>
      <p:nvGrpSpPr>
        <p:cNvPr id="1" name=""/>
        <p:cNvGrpSpPr/>
        <p:nvPr/>
      </p:nvGrpSpPr>
      <p:grpSpPr>
        <a:xfrm>
          <a:off x="0" y="0"/>
          <a:ext cx="0" cy="0"/>
          <a:chOff x="0" y="0"/>
          <a:chExt cx="0" cy="0"/>
        </a:xfrm>
      </p:grpSpPr>
      <p:sp>
        <p:nvSpPr>
          <p:cNvPr name="AutoShape 2" id="2"/>
          <p:cNvSpPr/>
          <p:nvPr/>
        </p:nvSpPr>
        <p:spPr>
          <a:xfrm flipV="true">
            <a:off x="6120368" y="0"/>
            <a:ext cx="0" cy="10287000"/>
          </a:xfrm>
          <a:prstGeom prst="line">
            <a:avLst/>
          </a:prstGeom>
          <a:ln cap="flat" w="9525">
            <a:solidFill>
              <a:srgbClr val="00FFF2"/>
            </a:solidFill>
            <a:prstDash val="solid"/>
            <a:headEnd type="none" len="sm" w="sm"/>
            <a:tailEnd type="none" len="sm" w="sm"/>
          </a:ln>
        </p:spPr>
      </p:sp>
      <p:grpSp>
        <p:nvGrpSpPr>
          <p:cNvPr name="Group 3" id="3"/>
          <p:cNvGrpSpPr/>
          <p:nvPr/>
        </p:nvGrpSpPr>
        <p:grpSpPr>
          <a:xfrm rot="0">
            <a:off x="8545675" y="2533965"/>
            <a:ext cx="7322748" cy="5219069"/>
            <a:chOff x="0" y="0"/>
            <a:chExt cx="9763664" cy="6958759"/>
          </a:xfrm>
        </p:grpSpPr>
        <p:sp>
          <p:nvSpPr>
            <p:cNvPr name="TextBox 4" id="4"/>
            <p:cNvSpPr txBox="true"/>
            <p:nvPr/>
          </p:nvSpPr>
          <p:spPr>
            <a:xfrm rot="0">
              <a:off x="0" y="-276225"/>
              <a:ext cx="9763664" cy="983189"/>
            </a:xfrm>
            <a:prstGeom prst="rect">
              <a:avLst/>
            </a:prstGeom>
          </p:spPr>
          <p:txBody>
            <a:bodyPr anchor="t" rtlCol="false" tIns="0" lIns="0" bIns="0" rIns="0">
              <a:spAutoFit/>
            </a:bodyPr>
            <a:lstStyle/>
            <a:p>
              <a:pPr algn="ctr" marL="0" indent="0" lvl="0">
                <a:lnSpc>
                  <a:spcPts val="7000"/>
                </a:lnSpc>
              </a:pPr>
              <a:r>
                <a:rPr lang="en-US" sz="3500" strike="noStrike" u="none">
                  <a:solidFill>
                    <a:srgbClr val="E9ECEA"/>
                  </a:solidFill>
                  <a:latin typeface="DM Sans"/>
                </a:rPr>
                <a:t>1% Flights to affected</a:t>
              </a:r>
            </a:p>
          </p:txBody>
        </p:sp>
        <p:sp>
          <p:nvSpPr>
            <p:cNvPr name="TextBox 5" id="5"/>
            <p:cNvSpPr txBox="true"/>
            <p:nvPr/>
          </p:nvSpPr>
          <p:spPr>
            <a:xfrm rot="0">
              <a:off x="0" y="1286724"/>
              <a:ext cx="9763664" cy="983189"/>
            </a:xfrm>
            <a:prstGeom prst="rect">
              <a:avLst/>
            </a:prstGeom>
          </p:spPr>
          <p:txBody>
            <a:bodyPr anchor="t" rtlCol="false" tIns="0" lIns="0" bIns="0" rIns="0">
              <a:spAutoFit/>
            </a:bodyPr>
            <a:lstStyle/>
            <a:p>
              <a:pPr algn="ctr" marL="0" indent="0" lvl="0">
                <a:lnSpc>
                  <a:spcPts val="7000"/>
                </a:lnSpc>
              </a:pPr>
              <a:r>
                <a:rPr lang="en-US" sz="3500" strike="noStrike" u="none">
                  <a:solidFill>
                    <a:srgbClr val="E9ECEA"/>
                  </a:solidFill>
                  <a:latin typeface="DM Sans"/>
                </a:rPr>
                <a:t>2% Flights to affected</a:t>
              </a:r>
            </a:p>
          </p:txBody>
        </p:sp>
        <p:sp>
          <p:nvSpPr>
            <p:cNvPr name="TextBox 6" id="6"/>
            <p:cNvSpPr txBox="true"/>
            <p:nvPr/>
          </p:nvSpPr>
          <p:spPr>
            <a:xfrm rot="0">
              <a:off x="0" y="4412621"/>
              <a:ext cx="9763664" cy="983189"/>
            </a:xfrm>
            <a:prstGeom prst="rect">
              <a:avLst/>
            </a:prstGeom>
          </p:spPr>
          <p:txBody>
            <a:bodyPr anchor="t" rtlCol="false" tIns="0" lIns="0" bIns="0" rIns="0">
              <a:spAutoFit/>
            </a:bodyPr>
            <a:lstStyle/>
            <a:p>
              <a:pPr algn="ctr" marL="0" indent="0" lvl="0">
                <a:lnSpc>
                  <a:spcPts val="7000"/>
                </a:lnSpc>
              </a:pPr>
              <a:r>
                <a:rPr lang="en-US" sz="3500" strike="noStrike" u="none">
                  <a:solidFill>
                    <a:srgbClr val="E9ECEA"/>
                  </a:solidFill>
                  <a:latin typeface="DM Sans"/>
                </a:rPr>
                <a:t>10% Flights to affected</a:t>
              </a:r>
            </a:p>
          </p:txBody>
        </p:sp>
        <p:sp>
          <p:nvSpPr>
            <p:cNvPr name="TextBox 7" id="7"/>
            <p:cNvSpPr txBox="true"/>
            <p:nvPr/>
          </p:nvSpPr>
          <p:spPr>
            <a:xfrm rot="0">
              <a:off x="0" y="2849672"/>
              <a:ext cx="9763664" cy="983189"/>
            </a:xfrm>
            <a:prstGeom prst="rect">
              <a:avLst/>
            </a:prstGeom>
          </p:spPr>
          <p:txBody>
            <a:bodyPr anchor="t" rtlCol="false" tIns="0" lIns="0" bIns="0" rIns="0">
              <a:spAutoFit/>
            </a:bodyPr>
            <a:lstStyle/>
            <a:p>
              <a:pPr algn="ctr" marL="0" indent="0" lvl="0">
                <a:lnSpc>
                  <a:spcPts val="7000"/>
                </a:lnSpc>
              </a:pPr>
              <a:r>
                <a:rPr lang="en-US" sz="3500" strike="noStrike" u="none">
                  <a:solidFill>
                    <a:srgbClr val="E9ECEA"/>
                  </a:solidFill>
                  <a:latin typeface="DM Sans"/>
                </a:rPr>
                <a:t>5% Flights to affected</a:t>
              </a:r>
            </a:p>
          </p:txBody>
        </p:sp>
        <p:sp>
          <p:nvSpPr>
            <p:cNvPr name="TextBox 8" id="8"/>
            <p:cNvSpPr txBox="true"/>
            <p:nvPr/>
          </p:nvSpPr>
          <p:spPr>
            <a:xfrm rot="0">
              <a:off x="0" y="5975570"/>
              <a:ext cx="9763664" cy="983189"/>
            </a:xfrm>
            <a:prstGeom prst="rect">
              <a:avLst/>
            </a:prstGeom>
          </p:spPr>
          <p:txBody>
            <a:bodyPr anchor="t" rtlCol="false" tIns="0" lIns="0" bIns="0" rIns="0">
              <a:spAutoFit/>
            </a:bodyPr>
            <a:lstStyle/>
            <a:p>
              <a:pPr algn="ctr" marL="0" indent="0" lvl="0">
                <a:lnSpc>
                  <a:spcPts val="7000"/>
                </a:lnSpc>
              </a:pPr>
              <a:r>
                <a:rPr lang="en-US" sz="3500" strike="noStrike" u="none">
                  <a:solidFill>
                    <a:srgbClr val="E9ECEA"/>
                  </a:solidFill>
                  <a:latin typeface="DM Sans"/>
                </a:rPr>
                <a:t>20% Flights to affected</a:t>
              </a:r>
            </a:p>
          </p:txBody>
        </p:sp>
      </p:grpSp>
      <p:sp>
        <p:nvSpPr>
          <p:cNvPr name="TextBox 9" id="9"/>
          <p:cNvSpPr txBox="true"/>
          <p:nvPr/>
        </p:nvSpPr>
        <p:spPr>
          <a:xfrm rot="0">
            <a:off x="1028700" y="4333875"/>
            <a:ext cx="4155763" cy="1619250"/>
          </a:xfrm>
          <a:prstGeom prst="rect">
            <a:avLst/>
          </a:prstGeom>
        </p:spPr>
        <p:txBody>
          <a:bodyPr anchor="t" rtlCol="false" tIns="0" lIns="0" bIns="0" rIns="0">
            <a:spAutoFit/>
          </a:bodyPr>
          <a:lstStyle/>
          <a:p>
            <a:pPr algn="l" marL="0" indent="0" lvl="0">
              <a:lnSpc>
                <a:spcPts val="6390"/>
              </a:lnSpc>
              <a:spcBef>
                <a:spcPct val="0"/>
              </a:spcBef>
            </a:pPr>
            <a:r>
              <a:rPr lang="en-US" sz="5325" strike="noStrike" u="none">
                <a:solidFill>
                  <a:srgbClr val="E9ECEA"/>
                </a:solidFill>
                <a:latin typeface="DM Sans Bold"/>
              </a:rPr>
              <a:t>Experiments Done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82464"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1% Affected Flights</a:t>
            </a:r>
          </a:p>
        </p:txBody>
      </p:sp>
      <p:pic>
        <p:nvPicPr>
          <p:cNvPr name="Picture 4" id="4"/>
          <p:cNvPicPr>
            <a:picLocks noChangeAspect="true"/>
          </p:cNvPicPr>
          <p:nvPr/>
        </p:nvPicPr>
        <p:blipFill>
          <a:blip r:embed="rId4"/>
          <a:stretch>
            <a:fillRect/>
          </a:stretch>
        </p:blipFill>
        <p:spPr>
          <a:xfrm rot="0">
            <a:off x="9756132" y="1765169"/>
            <a:ext cx="7042253" cy="7126880"/>
          </a:xfrm>
          <a:prstGeom prst="rect">
            <a:avLst/>
          </a:prstGeom>
        </p:spPr>
      </p:pic>
      <p:pic>
        <p:nvPicPr>
          <p:cNvPr name="Picture 5" id="5"/>
          <p:cNvPicPr>
            <a:picLocks noChangeAspect="true"/>
          </p:cNvPicPr>
          <p:nvPr/>
        </p:nvPicPr>
        <p:blipFill>
          <a:blip r:embed="rId5"/>
          <a:stretch>
            <a:fillRect/>
          </a:stretch>
        </p:blipFill>
        <p:spPr>
          <a:xfrm rot="0">
            <a:off x="1327652" y="1636244"/>
            <a:ext cx="8526925" cy="7384733"/>
          </a:xfrm>
          <a:prstGeom prst="rect">
            <a:avLst/>
          </a:prstGeom>
        </p:spPr>
      </p:pic>
      <p:sp>
        <p:nvSpPr>
          <p:cNvPr name="TextBox 6" id="6"/>
          <p:cNvSpPr txBox="true"/>
          <p:nvPr/>
        </p:nvSpPr>
        <p:spPr>
          <a:xfrm rot="0">
            <a:off x="2038229" y="8215149"/>
            <a:ext cx="7105771"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4001781" y="8566939"/>
            <a:ext cx="4516514" cy="396240"/>
          </a:xfrm>
          <a:prstGeom prst="rect">
            <a:avLst/>
          </a:prstGeom>
        </p:spPr>
        <p:txBody>
          <a:bodyPr anchor="t" rtlCol="false" tIns="0" lIns="0" bIns="0" rIns="0">
            <a:spAutoFit/>
          </a:bodyPr>
          <a:lstStyle/>
          <a:p>
            <a:pPr algn="ctr">
              <a:lnSpc>
                <a:spcPts val="3359"/>
              </a:lnSpc>
            </a:pPr>
            <a:r>
              <a:rPr lang="en-US" sz="2400">
                <a:solidFill>
                  <a:srgbClr val="000914"/>
                </a:solidFill>
                <a:latin typeface="Canva Sans"/>
              </a:rPr>
              <a:t>Represents Solution</a:t>
            </a:r>
          </a:p>
        </p:txBody>
      </p:sp>
      <p:sp>
        <p:nvSpPr>
          <p:cNvPr name="TextBox 8" id="8"/>
          <p:cNvSpPr txBox="true"/>
          <p:nvPr/>
        </p:nvSpPr>
        <p:spPr>
          <a:xfrm rot="0">
            <a:off x="10350039" y="8536459"/>
            <a:ext cx="6162824" cy="815339"/>
          </a:xfrm>
          <a:prstGeom prst="rect">
            <a:avLst/>
          </a:prstGeom>
        </p:spPr>
        <p:txBody>
          <a:bodyPr anchor="t" rtlCol="false" tIns="0" lIns="0" bIns="0" rIns="0">
            <a:spAutoFit/>
          </a:bodyPr>
          <a:lstStyle/>
          <a:p>
            <a:pPr>
              <a:lnSpc>
                <a:spcPts val="3360"/>
              </a:lnSpc>
            </a:pPr>
            <a:r>
              <a:rPr lang="en-US" sz="2400">
                <a:solidFill>
                  <a:srgbClr val="000914"/>
                </a:solidFill>
                <a:latin typeface="Canva Sans"/>
              </a:rPr>
              <a:t>Represents the number of PNRs allotted</a:t>
            </a:r>
          </a:p>
          <a:p>
            <a:pPr>
              <a:lnSpc>
                <a:spcPts val="3360"/>
              </a:lnSpc>
            </a:pPr>
            <a:r>
              <a:rPr lang="en-US" sz="2400">
                <a:solidFill>
                  <a:srgbClr val="000914"/>
                </a:solidFill>
                <a:latin typeface="Canva Sans"/>
              </a:rPr>
              <a:t>to default flight, alternate flight, and none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82464"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2% Affected Flights</a:t>
            </a:r>
          </a:p>
        </p:txBody>
      </p:sp>
      <p:pic>
        <p:nvPicPr>
          <p:cNvPr name="Picture 4" id="4"/>
          <p:cNvPicPr>
            <a:picLocks noChangeAspect="true"/>
          </p:cNvPicPr>
          <p:nvPr/>
        </p:nvPicPr>
        <p:blipFill>
          <a:blip r:embed="rId4"/>
          <a:stretch>
            <a:fillRect/>
          </a:stretch>
        </p:blipFill>
        <p:spPr>
          <a:xfrm rot="0">
            <a:off x="9628388" y="1746963"/>
            <a:ext cx="7173918" cy="7149008"/>
          </a:xfrm>
          <a:prstGeom prst="rect">
            <a:avLst/>
          </a:prstGeom>
        </p:spPr>
      </p:pic>
      <p:pic>
        <p:nvPicPr>
          <p:cNvPr name="Picture 5" id="5"/>
          <p:cNvPicPr>
            <a:picLocks noChangeAspect="true"/>
          </p:cNvPicPr>
          <p:nvPr/>
        </p:nvPicPr>
        <p:blipFill>
          <a:blip r:embed="rId5"/>
          <a:stretch>
            <a:fillRect/>
          </a:stretch>
        </p:blipFill>
        <p:spPr>
          <a:xfrm rot="0">
            <a:off x="2804100" y="1643223"/>
            <a:ext cx="6586613" cy="7725949"/>
          </a:xfrm>
          <a:prstGeom prst="rect">
            <a:avLst/>
          </a:prstGeom>
        </p:spPr>
      </p:pic>
      <p:sp>
        <p:nvSpPr>
          <p:cNvPr name="TextBox 6" id="6"/>
          <p:cNvSpPr txBox="true"/>
          <p:nvPr/>
        </p:nvSpPr>
        <p:spPr>
          <a:xfrm rot="0">
            <a:off x="2038229" y="8215149"/>
            <a:ext cx="7105771"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4001781" y="8566939"/>
            <a:ext cx="4516514" cy="396240"/>
          </a:xfrm>
          <a:prstGeom prst="rect">
            <a:avLst/>
          </a:prstGeom>
        </p:spPr>
        <p:txBody>
          <a:bodyPr anchor="t" rtlCol="false" tIns="0" lIns="0" bIns="0" rIns="0">
            <a:spAutoFit/>
          </a:bodyPr>
          <a:lstStyle/>
          <a:p>
            <a:pPr algn="ctr">
              <a:lnSpc>
                <a:spcPts val="3359"/>
              </a:lnSpc>
            </a:pPr>
            <a:r>
              <a:rPr lang="en-US" sz="2400">
                <a:solidFill>
                  <a:srgbClr val="000914"/>
                </a:solidFill>
                <a:latin typeface="Canva Sans"/>
              </a:rPr>
              <a:t>Represents Solution</a:t>
            </a:r>
          </a:p>
        </p:txBody>
      </p:sp>
      <p:sp>
        <p:nvSpPr>
          <p:cNvPr name="TextBox 8" id="8"/>
          <p:cNvSpPr txBox="true"/>
          <p:nvPr/>
        </p:nvSpPr>
        <p:spPr>
          <a:xfrm rot="0">
            <a:off x="10350039" y="8536459"/>
            <a:ext cx="6162824" cy="815339"/>
          </a:xfrm>
          <a:prstGeom prst="rect">
            <a:avLst/>
          </a:prstGeom>
        </p:spPr>
        <p:txBody>
          <a:bodyPr anchor="t" rtlCol="false" tIns="0" lIns="0" bIns="0" rIns="0">
            <a:spAutoFit/>
          </a:bodyPr>
          <a:lstStyle/>
          <a:p>
            <a:pPr>
              <a:lnSpc>
                <a:spcPts val="3360"/>
              </a:lnSpc>
            </a:pPr>
            <a:r>
              <a:rPr lang="en-US" sz="2400">
                <a:solidFill>
                  <a:srgbClr val="000914"/>
                </a:solidFill>
                <a:latin typeface="Canva Sans"/>
              </a:rPr>
              <a:t>Represents the number of PNRs allotted</a:t>
            </a:r>
          </a:p>
          <a:p>
            <a:pPr>
              <a:lnSpc>
                <a:spcPts val="3360"/>
              </a:lnSpc>
            </a:pPr>
            <a:r>
              <a:rPr lang="en-US" sz="2400">
                <a:solidFill>
                  <a:srgbClr val="000914"/>
                </a:solidFill>
                <a:latin typeface="Canva Sans"/>
              </a:rPr>
              <a:t>to default flight, alternate flight, and none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13741129" y="1878695"/>
            <a:ext cx="3518171" cy="6529610"/>
          </a:xfrm>
          <a:custGeom>
            <a:avLst/>
            <a:gdLst/>
            <a:ahLst/>
            <a:cxnLst/>
            <a:rect r="r" b="b" t="t" l="l"/>
            <a:pathLst>
              <a:path h="6529610" w="3518171">
                <a:moveTo>
                  <a:pt x="0" y="0"/>
                </a:moveTo>
                <a:lnTo>
                  <a:pt x="3518171" y="0"/>
                </a:lnTo>
                <a:lnTo>
                  <a:pt x="3518171" y="6529610"/>
                </a:lnTo>
                <a:lnTo>
                  <a:pt x="0" y="6529610"/>
                </a:lnTo>
                <a:lnTo>
                  <a:pt x="0" y="0"/>
                </a:lnTo>
                <a:close/>
              </a:path>
            </a:pathLst>
          </a:custGeom>
          <a:blipFill>
            <a:blip r:embed="rId2"/>
            <a:stretch>
              <a:fillRect l="0" t="0" r="0" b="0"/>
            </a:stretch>
          </a:blipFill>
        </p:spPr>
      </p:sp>
      <p:sp>
        <p:nvSpPr>
          <p:cNvPr name="Freeform 3" id="3"/>
          <p:cNvSpPr/>
          <p:nvPr/>
        </p:nvSpPr>
        <p:spPr>
          <a:xfrm flipH="false" flipV="false" rot="0">
            <a:off x="8850456" y="1878695"/>
            <a:ext cx="3994678" cy="6482071"/>
          </a:xfrm>
          <a:custGeom>
            <a:avLst/>
            <a:gdLst/>
            <a:ahLst/>
            <a:cxnLst/>
            <a:rect r="r" b="b" t="t" l="l"/>
            <a:pathLst>
              <a:path h="6482071" w="3994678">
                <a:moveTo>
                  <a:pt x="0" y="0"/>
                </a:moveTo>
                <a:lnTo>
                  <a:pt x="3994678" y="0"/>
                </a:lnTo>
                <a:lnTo>
                  <a:pt x="3994678" y="6482071"/>
                </a:lnTo>
                <a:lnTo>
                  <a:pt x="0" y="6482071"/>
                </a:lnTo>
                <a:lnTo>
                  <a:pt x="0" y="0"/>
                </a:lnTo>
                <a:close/>
              </a:path>
            </a:pathLst>
          </a:custGeom>
          <a:blipFill>
            <a:blip r:embed="rId3"/>
            <a:stretch>
              <a:fillRect l="0" t="0" r="0" b="0"/>
            </a:stretch>
          </a:blipFill>
        </p:spPr>
      </p:sp>
      <p:sp>
        <p:nvSpPr>
          <p:cNvPr name="TextBox 4" id="4"/>
          <p:cNvSpPr txBox="true"/>
          <p:nvPr/>
        </p:nvSpPr>
        <p:spPr>
          <a:xfrm rot="0">
            <a:off x="1028700" y="3089276"/>
            <a:ext cx="5743766" cy="4203699"/>
          </a:xfrm>
          <a:prstGeom prst="rect">
            <a:avLst/>
          </a:prstGeom>
        </p:spPr>
        <p:txBody>
          <a:bodyPr anchor="t" rtlCol="false" tIns="0" lIns="0" bIns="0" rIns="0">
            <a:spAutoFit/>
          </a:bodyPr>
          <a:lstStyle/>
          <a:p>
            <a:pPr algn="l" marL="0" indent="0" lvl="0">
              <a:lnSpc>
                <a:spcPts val="10999"/>
              </a:lnSpc>
              <a:spcBef>
                <a:spcPct val="0"/>
              </a:spcBef>
            </a:pPr>
            <a:r>
              <a:rPr lang="en-US" sz="9999" strike="noStrike" u="none">
                <a:solidFill>
                  <a:srgbClr val="FEFDFB"/>
                </a:solidFill>
                <a:latin typeface="Canva Sans Bold"/>
              </a:rPr>
              <a:t>Ready for a Live Demo!?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82464"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5% Affected Flights</a:t>
            </a:r>
          </a:p>
        </p:txBody>
      </p:sp>
      <p:pic>
        <p:nvPicPr>
          <p:cNvPr name="Picture 4" id="4"/>
          <p:cNvPicPr>
            <a:picLocks noChangeAspect="true"/>
          </p:cNvPicPr>
          <p:nvPr/>
        </p:nvPicPr>
        <p:blipFill>
          <a:blip r:embed="rId4"/>
          <a:stretch>
            <a:fillRect/>
          </a:stretch>
        </p:blipFill>
        <p:spPr>
          <a:xfrm rot="0">
            <a:off x="9576000" y="1742200"/>
            <a:ext cx="7231068" cy="7158533"/>
          </a:xfrm>
          <a:prstGeom prst="rect">
            <a:avLst/>
          </a:prstGeom>
        </p:spPr>
      </p:pic>
      <p:pic>
        <p:nvPicPr>
          <p:cNvPr name="Picture 5" id="5"/>
          <p:cNvPicPr>
            <a:picLocks noChangeAspect="true"/>
          </p:cNvPicPr>
          <p:nvPr/>
        </p:nvPicPr>
        <p:blipFill>
          <a:blip r:embed="rId5"/>
          <a:stretch>
            <a:fillRect/>
          </a:stretch>
        </p:blipFill>
        <p:spPr>
          <a:xfrm rot="0">
            <a:off x="2622965" y="1644224"/>
            <a:ext cx="6766748" cy="7713940"/>
          </a:xfrm>
          <a:prstGeom prst="rect">
            <a:avLst/>
          </a:prstGeom>
        </p:spPr>
      </p:pic>
      <p:sp>
        <p:nvSpPr>
          <p:cNvPr name="TextBox 6" id="6"/>
          <p:cNvSpPr txBox="true"/>
          <p:nvPr/>
        </p:nvSpPr>
        <p:spPr>
          <a:xfrm rot="0">
            <a:off x="2038229" y="8215149"/>
            <a:ext cx="7105771"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4001781" y="8566939"/>
            <a:ext cx="4516514" cy="396240"/>
          </a:xfrm>
          <a:prstGeom prst="rect">
            <a:avLst/>
          </a:prstGeom>
        </p:spPr>
        <p:txBody>
          <a:bodyPr anchor="t" rtlCol="false" tIns="0" lIns="0" bIns="0" rIns="0">
            <a:spAutoFit/>
          </a:bodyPr>
          <a:lstStyle/>
          <a:p>
            <a:pPr algn="ctr">
              <a:lnSpc>
                <a:spcPts val="3359"/>
              </a:lnSpc>
            </a:pPr>
            <a:r>
              <a:rPr lang="en-US" sz="2400">
                <a:solidFill>
                  <a:srgbClr val="000914"/>
                </a:solidFill>
                <a:latin typeface="Canva Sans"/>
              </a:rPr>
              <a:t>Represents Solution</a:t>
            </a:r>
          </a:p>
        </p:txBody>
      </p:sp>
      <p:sp>
        <p:nvSpPr>
          <p:cNvPr name="TextBox 8" id="8"/>
          <p:cNvSpPr txBox="true"/>
          <p:nvPr/>
        </p:nvSpPr>
        <p:spPr>
          <a:xfrm rot="0">
            <a:off x="10350039" y="8536459"/>
            <a:ext cx="6162824" cy="815339"/>
          </a:xfrm>
          <a:prstGeom prst="rect">
            <a:avLst/>
          </a:prstGeom>
        </p:spPr>
        <p:txBody>
          <a:bodyPr anchor="t" rtlCol="false" tIns="0" lIns="0" bIns="0" rIns="0">
            <a:spAutoFit/>
          </a:bodyPr>
          <a:lstStyle/>
          <a:p>
            <a:pPr>
              <a:lnSpc>
                <a:spcPts val="3360"/>
              </a:lnSpc>
            </a:pPr>
            <a:r>
              <a:rPr lang="en-US" sz="2400">
                <a:solidFill>
                  <a:srgbClr val="000914"/>
                </a:solidFill>
                <a:latin typeface="Canva Sans"/>
              </a:rPr>
              <a:t>Represents the number of PNRs allotted</a:t>
            </a:r>
          </a:p>
          <a:p>
            <a:pPr>
              <a:lnSpc>
                <a:spcPts val="3360"/>
              </a:lnSpc>
            </a:pPr>
            <a:r>
              <a:rPr lang="en-US" sz="2400">
                <a:solidFill>
                  <a:srgbClr val="000914"/>
                </a:solidFill>
                <a:latin typeface="Canva Sans"/>
              </a:rPr>
              <a:t>to default flight, alternate flight, and none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82464" y="447675"/>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10% Affected Flights</a:t>
            </a:r>
          </a:p>
        </p:txBody>
      </p:sp>
      <p:pic>
        <p:nvPicPr>
          <p:cNvPr name="Picture 4" id="4"/>
          <p:cNvPicPr>
            <a:picLocks noChangeAspect="true"/>
          </p:cNvPicPr>
          <p:nvPr/>
        </p:nvPicPr>
        <p:blipFill>
          <a:blip r:embed="rId4"/>
          <a:stretch>
            <a:fillRect/>
          </a:stretch>
        </p:blipFill>
        <p:spPr>
          <a:xfrm rot="0">
            <a:off x="9565522" y="1741248"/>
            <a:ext cx="7242498" cy="7160438"/>
          </a:xfrm>
          <a:prstGeom prst="rect">
            <a:avLst/>
          </a:prstGeom>
        </p:spPr>
      </p:pic>
      <p:pic>
        <p:nvPicPr>
          <p:cNvPr name="Picture 5" id="5"/>
          <p:cNvPicPr>
            <a:picLocks noChangeAspect="true"/>
          </p:cNvPicPr>
          <p:nvPr/>
        </p:nvPicPr>
        <p:blipFill>
          <a:blip r:embed="rId5"/>
          <a:stretch>
            <a:fillRect/>
          </a:stretch>
        </p:blipFill>
        <p:spPr>
          <a:xfrm rot="0">
            <a:off x="2809517" y="1663390"/>
            <a:ext cx="6575779" cy="7660942"/>
          </a:xfrm>
          <a:prstGeom prst="rect">
            <a:avLst/>
          </a:prstGeom>
        </p:spPr>
      </p:pic>
      <p:sp>
        <p:nvSpPr>
          <p:cNvPr name="TextBox 6" id="6"/>
          <p:cNvSpPr txBox="true"/>
          <p:nvPr/>
        </p:nvSpPr>
        <p:spPr>
          <a:xfrm rot="0">
            <a:off x="2038229" y="8292937"/>
            <a:ext cx="7105771"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3839149" y="8783792"/>
            <a:ext cx="4516514" cy="396240"/>
          </a:xfrm>
          <a:prstGeom prst="rect">
            <a:avLst/>
          </a:prstGeom>
        </p:spPr>
        <p:txBody>
          <a:bodyPr anchor="t" rtlCol="false" tIns="0" lIns="0" bIns="0" rIns="0">
            <a:spAutoFit/>
          </a:bodyPr>
          <a:lstStyle/>
          <a:p>
            <a:pPr algn="ctr">
              <a:lnSpc>
                <a:spcPts val="3359"/>
              </a:lnSpc>
            </a:pPr>
            <a:r>
              <a:rPr lang="en-US" sz="2400">
                <a:solidFill>
                  <a:srgbClr val="000914"/>
                </a:solidFill>
                <a:latin typeface="Canva Sans"/>
              </a:rPr>
              <a:t>Represents Solution</a:t>
            </a:r>
          </a:p>
        </p:txBody>
      </p:sp>
      <p:sp>
        <p:nvSpPr>
          <p:cNvPr name="TextBox 8" id="8"/>
          <p:cNvSpPr txBox="true"/>
          <p:nvPr/>
        </p:nvSpPr>
        <p:spPr>
          <a:xfrm rot="0">
            <a:off x="10350039" y="8536459"/>
            <a:ext cx="6162824" cy="815339"/>
          </a:xfrm>
          <a:prstGeom prst="rect">
            <a:avLst/>
          </a:prstGeom>
        </p:spPr>
        <p:txBody>
          <a:bodyPr anchor="t" rtlCol="false" tIns="0" lIns="0" bIns="0" rIns="0">
            <a:spAutoFit/>
          </a:bodyPr>
          <a:lstStyle/>
          <a:p>
            <a:pPr>
              <a:lnSpc>
                <a:spcPts val="3360"/>
              </a:lnSpc>
            </a:pPr>
            <a:r>
              <a:rPr lang="en-US" sz="2400">
                <a:solidFill>
                  <a:srgbClr val="000914"/>
                </a:solidFill>
                <a:latin typeface="Canva Sans"/>
              </a:rPr>
              <a:t>Represents the number of PNRs allotted</a:t>
            </a:r>
          </a:p>
          <a:p>
            <a:pPr>
              <a:lnSpc>
                <a:spcPts val="3360"/>
              </a:lnSpc>
            </a:pPr>
            <a:r>
              <a:rPr lang="en-US" sz="2400">
                <a:solidFill>
                  <a:srgbClr val="000914"/>
                </a:solidFill>
                <a:latin typeface="Canva Sans"/>
              </a:rPr>
              <a:t>to default flight, alternate flight, and none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13741129" y="1878695"/>
            <a:ext cx="3518171" cy="6529610"/>
          </a:xfrm>
          <a:custGeom>
            <a:avLst/>
            <a:gdLst/>
            <a:ahLst/>
            <a:cxnLst/>
            <a:rect r="r" b="b" t="t" l="l"/>
            <a:pathLst>
              <a:path h="6529610" w="3518171">
                <a:moveTo>
                  <a:pt x="0" y="0"/>
                </a:moveTo>
                <a:lnTo>
                  <a:pt x="3518171" y="0"/>
                </a:lnTo>
                <a:lnTo>
                  <a:pt x="3518171" y="6529610"/>
                </a:lnTo>
                <a:lnTo>
                  <a:pt x="0" y="6529610"/>
                </a:lnTo>
                <a:lnTo>
                  <a:pt x="0" y="0"/>
                </a:lnTo>
                <a:close/>
              </a:path>
            </a:pathLst>
          </a:custGeom>
          <a:blipFill>
            <a:blip r:embed="rId2"/>
            <a:stretch>
              <a:fillRect l="0" t="0" r="0" b="0"/>
            </a:stretch>
          </a:blipFill>
        </p:spPr>
      </p:sp>
      <p:sp>
        <p:nvSpPr>
          <p:cNvPr name="Freeform 3" id="3"/>
          <p:cNvSpPr/>
          <p:nvPr/>
        </p:nvSpPr>
        <p:spPr>
          <a:xfrm flipH="false" flipV="false" rot="0">
            <a:off x="8850456" y="1878695"/>
            <a:ext cx="3994678" cy="6482071"/>
          </a:xfrm>
          <a:custGeom>
            <a:avLst/>
            <a:gdLst/>
            <a:ahLst/>
            <a:cxnLst/>
            <a:rect r="r" b="b" t="t" l="l"/>
            <a:pathLst>
              <a:path h="6482071" w="3994678">
                <a:moveTo>
                  <a:pt x="0" y="0"/>
                </a:moveTo>
                <a:lnTo>
                  <a:pt x="3994678" y="0"/>
                </a:lnTo>
                <a:lnTo>
                  <a:pt x="3994678" y="6482071"/>
                </a:lnTo>
                <a:lnTo>
                  <a:pt x="0" y="6482071"/>
                </a:lnTo>
                <a:lnTo>
                  <a:pt x="0" y="0"/>
                </a:lnTo>
                <a:close/>
              </a:path>
            </a:pathLst>
          </a:custGeom>
          <a:blipFill>
            <a:blip r:embed="rId3"/>
            <a:stretch>
              <a:fillRect l="0" t="0" r="0" b="0"/>
            </a:stretch>
          </a:blipFill>
        </p:spPr>
      </p:sp>
      <p:sp>
        <p:nvSpPr>
          <p:cNvPr name="TextBox 4" id="4"/>
          <p:cNvSpPr txBox="true"/>
          <p:nvPr/>
        </p:nvSpPr>
        <p:spPr>
          <a:xfrm rot="0">
            <a:off x="1028700" y="2393951"/>
            <a:ext cx="6643884" cy="5594349"/>
          </a:xfrm>
          <a:prstGeom prst="rect">
            <a:avLst/>
          </a:prstGeom>
        </p:spPr>
        <p:txBody>
          <a:bodyPr anchor="t" rtlCol="false" tIns="0" lIns="0" bIns="0" rIns="0">
            <a:spAutoFit/>
          </a:bodyPr>
          <a:lstStyle/>
          <a:p>
            <a:pPr algn="l" marL="0" indent="0" lvl="0">
              <a:lnSpc>
                <a:spcPts val="10999"/>
              </a:lnSpc>
              <a:spcBef>
                <a:spcPct val="0"/>
              </a:spcBef>
            </a:pPr>
            <a:r>
              <a:rPr lang="en-US" sz="9999">
                <a:solidFill>
                  <a:srgbClr val="FEFDFB"/>
                </a:solidFill>
                <a:latin typeface="Canva Sans Bold"/>
              </a:rPr>
              <a:t>Lets see the results of Live Demo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0" y="2311787"/>
            <a:ext cx="18243472" cy="10033909"/>
          </a:xfrm>
          <a:custGeom>
            <a:avLst/>
            <a:gdLst/>
            <a:ahLst/>
            <a:cxnLst/>
            <a:rect r="r" b="b" t="t" l="l"/>
            <a:pathLst>
              <a:path h="10033909" w="18243472">
                <a:moveTo>
                  <a:pt x="0" y="0"/>
                </a:moveTo>
                <a:lnTo>
                  <a:pt x="18243472" y="0"/>
                </a:lnTo>
                <a:lnTo>
                  <a:pt x="18243472" y="10033909"/>
                </a:lnTo>
                <a:lnTo>
                  <a:pt x="0" y="10033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76954">
            <a:off x="15695591" y="-1271637"/>
            <a:ext cx="3411534" cy="3455514"/>
          </a:xfrm>
          <a:custGeom>
            <a:avLst/>
            <a:gdLst/>
            <a:ahLst/>
            <a:cxnLst/>
            <a:rect r="r" b="b" t="t" l="l"/>
            <a:pathLst>
              <a:path h="3455514" w="3411534">
                <a:moveTo>
                  <a:pt x="0" y="0"/>
                </a:moveTo>
                <a:lnTo>
                  <a:pt x="3411534" y="0"/>
                </a:lnTo>
                <a:lnTo>
                  <a:pt x="3411534" y="3455513"/>
                </a:lnTo>
                <a:lnTo>
                  <a:pt x="0" y="3455513"/>
                </a:lnTo>
                <a:lnTo>
                  <a:pt x="0" y="0"/>
                </a:lnTo>
                <a:close/>
              </a:path>
            </a:pathLst>
          </a:custGeom>
          <a:blipFill>
            <a:blip r:embed="rId4">
              <a:alphaModFix amt="4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676954">
            <a:off x="-358797" y="-699057"/>
            <a:ext cx="3411534" cy="3455514"/>
          </a:xfrm>
          <a:custGeom>
            <a:avLst/>
            <a:gdLst/>
            <a:ahLst/>
            <a:cxnLst/>
            <a:rect r="r" b="b" t="t" l="l"/>
            <a:pathLst>
              <a:path h="3455514" w="3411534">
                <a:moveTo>
                  <a:pt x="3411534" y="0"/>
                </a:moveTo>
                <a:lnTo>
                  <a:pt x="0" y="0"/>
                </a:lnTo>
                <a:lnTo>
                  <a:pt x="0" y="3455514"/>
                </a:lnTo>
                <a:lnTo>
                  <a:pt x="3411534" y="3455514"/>
                </a:lnTo>
                <a:lnTo>
                  <a:pt x="3411534" y="0"/>
                </a:lnTo>
                <a:close/>
              </a:path>
            </a:pathLst>
          </a:custGeom>
          <a:blipFill>
            <a:blip r:embed="rId4">
              <a:alphaModFix amt="4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4428" y="2311787"/>
            <a:ext cx="5679822" cy="3113877"/>
          </a:xfrm>
          <a:custGeom>
            <a:avLst/>
            <a:gdLst/>
            <a:ahLst/>
            <a:cxnLst/>
            <a:rect r="r" b="b" t="t" l="l"/>
            <a:pathLst>
              <a:path h="3113877" w="5679822">
                <a:moveTo>
                  <a:pt x="0" y="0"/>
                </a:moveTo>
                <a:lnTo>
                  <a:pt x="5679822" y="0"/>
                </a:lnTo>
                <a:lnTo>
                  <a:pt x="5679822" y="3113876"/>
                </a:lnTo>
                <a:lnTo>
                  <a:pt x="0" y="3113876"/>
                </a:lnTo>
                <a:lnTo>
                  <a:pt x="0" y="0"/>
                </a:lnTo>
                <a:close/>
              </a:path>
            </a:pathLst>
          </a:custGeom>
          <a:blipFill>
            <a:blip r:embed="rId6"/>
            <a:stretch>
              <a:fillRect l="-405" t="0" r="-405" b="0"/>
            </a:stretch>
          </a:blipFill>
        </p:spPr>
      </p:sp>
      <p:sp>
        <p:nvSpPr>
          <p:cNvPr name="Freeform 6" id="6"/>
          <p:cNvSpPr/>
          <p:nvPr/>
        </p:nvSpPr>
        <p:spPr>
          <a:xfrm flipH="false" flipV="false" rot="0">
            <a:off x="8730869" y="2311787"/>
            <a:ext cx="7901108" cy="3113877"/>
          </a:xfrm>
          <a:custGeom>
            <a:avLst/>
            <a:gdLst/>
            <a:ahLst/>
            <a:cxnLst/>
            <a:rect r="r" b="b" t="t" l="l"/>
            <a:pathLst>
              <a:path h="3113877" w="7901108">
                <a:moveTo>
                  <a:pt x="0" y="0"/>
                </a:moveTo>
                <a:lnTo>
                  <a:pt x="7901108" y="0"/>
                </a:lnTo>
                <a:lnTo>
                  <a:pt x="7901108" y="3113876"/>
                </a:lnTo>
                <a:lnTo>
                  <a:pt x="0" y="3113876"/>
                </a:lnTo>
                <a:lnTo>
                  <a:pt x="0" y="0"/>
                </a:lnTo>
                <a:close/>
              </a:path>
            </a:pathLst>
          </a:custGeom>
          <a:blipFill>
            <a:blip r:embed="rId7"/>
            <a:stretch>
              <a:fillRect l="0" t="-1879" r="-5755" b="-1879"/>
            </a:stretch>
          </a:blipFill>
        </p:spPr>
      </p:sp>
      <p:sp>
        <p:nvSpPr>
          <p:cNvPr name="Freeform 7" id="7"/>
          <p:cNvSpPr/>
          <p:nvPr/>
        </p:nvSpPr>
        <p:spPr>
          <a:xfrm flipH="false" flipV="false" rot="0">
            <a:off x="664428" y="6022820"/>
            <a:ext cx="5679822" cy="2712164"/>
          </a:xfrm>
          <a:custGeom>
            <a:avLst/>
            <a:gdLst/>
            <a:ahLst/>
            <a:cxnLst/>
            <a:rect r="r" b="b" t="t" l="l"/>
            <a:pathLst>
              <a:path h="2712164" w="5679822">
                <a:moveTo>
                  <a:pt x="0" y="0"/>
                </a:moveTo>
                <a:lnTo>
                  <a:pt x="5679822" y="0"/>
                </a:lnTo>
                <a:lnTo>
                  <a:pt x="5679822" y="2712164"/>
                </a:lnTo>
                <a:lnTo>
                  <a:pt x="0" y="2712164"/>
                </a:lnTo>
                <a:lnTo>
                  <a:pt x="0" y="0"/>
                </a:lnTo>
                <a:close/>
              </a:path>
            </a:pathLst>
          </a:custGeom>
          <a:blipFill>
            <a:blip r:embed="rId8"/>
            <a:stretch>
              <a:fillRect l="0" t="0" r="0" b="0"/>
            </a:stretch>
          </a:blipFill>
        </p:spPr>
      </p:sp>
      <p:sp>
        <p:nvSpPr>
          <p:cNvPr name="Freeform 8" id="8"/>
          <p:cNvSpPr/>
          <p:nvPr/>
        </p:nvSpPr>
        <p:spPr>
          <a:xfrm flipH="false" flipV="false" rot="0">
            <a:off x="9121736" y="6499404"/>
            <a:ext cx="7035980" cy="1758995"/>
          </a:xfrm>
          <a:custGeom>
            <a:avLst/>
            <a:gdLst/>
            <a:ahLst/>
            <a:cxnLst/>
            <a:rect r="r" b="b" t="t" l="l"/>
            <a:pathLst>
              <a:path h="1758995" w="7035980">
                <a:moveTo>
                  <a:pt x="0" y="0"/>
                </a:moveTo>
                <a:lnTo>
                  <a:pt x="7035980" y="0"/>
                </a:lnTo>
                <a:lnTo>
                  <a:pt x="7035980" y="1758995"/>
                </a:lnTo>
                <a:lnTo>
                  <a:pt x="0" y="1758995"/>
                </a:lnTo>
                <a:lnTo>
                  <a:pt x="0" y="0"/>
                </a:lnTo>
                <a:close/>
              </a:path>
            </a:pathLst>
          </a:custGeom>
          <a:blipFill>
            <a:blip r:embed="rId9"/>
            <a:stretch>
              <a:fillRect l="0" t="0" r="0" b="0"/>
            </a:stretch>
          </a:blipFill>
        </p:spPr>
      </p:sp>
      <p:sp>
        <p:nvSpPr>
          <p:cNvPr name="TextBox 9" id="9"/>
          <p:cNvSpPr txBox="true"/>
          <p:nvPr/>
        </p:nvSpPr>
        <p:spPr>
          <a:xfrm rot="0">
            <a:off x="4785497" y="675003"/>
            <a:ext cx="8672478" cy="1226820"/>
          </a:xfrm>
          <a:prstGeom prst="rect">
            <a:avLst/>
          </a:prstGeom>
        </p:spPr>
        <p:txBody>
          <a:bodyPr anchor="t" rtlCol="false" tIns="0" lIns="0" bIns="0" rIns="0">
            <a:spAutoFit/>
          </a:bodyPr>
          <a:lstStyle/>
          <a:p>
            <a:pPr algn="ctr">
              <a:lnSpc>
                <a:spcPts val="10080"/>
              </a:lnSpc>
              <a:spcBef>
                <a:spcPct val="0"/>
              </a:spcBef>
            </a:pPr>
            <a:r>
              <a:rPr lang="en-US" sz="7200">
                <a:solidFill>
                  <a:srgbClr val="E9ECEA"/>
                </a:solidFill>
                <a:latin typeface="DM Sans Bold"/>
              </a:rPr>
              <a:t>TIME COMPLEXITY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0">
            <a:off x="44528" y="3019224"/>
            <a:ext cx="18243472" cy="10033909"/>
          </a:xfrm>
          <a:custGeom>
            <a:avLst/>
            <a:gdLst/>
            <a:ahLst/>
            <a:cxnLst/>
            <a:rect r="r" b="b" t="t" l="l"/>
            <a:pathLst>
              <a:path h="10033909" w="18243472">
                <a:moveTo>
                  <a:pt x="0" y="0"/>
                </a:moveTo>
                <a:lnTo>
                  <a:pt x="18243472" y="0"/>
                </a:lnTo>
                <a:lnTo>
                  <a:pt x="18243472" y="10033910"/>
                </a:lnTo>
                <a:lnTo>
                  <a:pt x="0" y="10033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37477" y="4425325"/>
            <a:ext cx="7909400" cy="7909400"/>
          </a:xfrm>
          <a:custGeom>
            <a:avLst/>
            <a:gdLst/>
            <a:ahLst/>
            <a:cxnLst/>
            <a:rect r="r" b="b" t="t" l="l"/>
            <a:pathLst>
              <a:path h="7909400" w="7909400">
                <a:moveTo>
                  <a:pt x="0" y="0"/>
                </a:moveTo>
                <a:lnTo>
                  <a:pt x="7909401" y="0"/>
                </a:lnTo>
                <a:lnTo>
                  <a:pt x="7909401" y="7909400"/>
                </a:lnTo>
                <a:lnTo>
                  <a:pt x="0" y="7909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227777" y="1833515"/>
            <a:ext cx="2649366" cy="2649366"/>
          </a:xfrm>
          <a:custGeom>
            <a:avLst/>
            <a:gdLst/>
            <a:ahLst/>
            <a:cxnLst/>
            <a:rect r="r" b="b" t="t" l="l"/>
            <a:pathLst>
              <a:path h="2649366" w="2649366">
                <a:moveTo>
                  <a:pt x="0" y="2649366"/>
                </a:moveTo>
                <a:lnTo>
                  <a:pt x="2649366" y="2649366"/>
                </a:lnTo>
                <a:lnTo>
                  <a:pt x="2649366" y="0"/>
                </a:lnTo>
                <a:lnTo>
                  <a:pt x="0" y="0"/>
                </a:lnTo>
                <a:lnTo>
                  <a:pt x="0" y="2649366"/>
                </a:lnTo>
                <a:close/>
              </a:path>
            </a:pathLst>
          </a:custGeom>
          <a:blipFill>
            <a:blip r:embed="rId4">
              <a:alphaModFix amt="7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893148" y="421891"/>
            <a:ext cx="1626418" cy="1626418"/>
          </a:xfrm>
          <a:custGeom>
            <a:avLst/>
            <a:gdLst/>
            <a:ahLst/>
            <a:cxnLst/>
            <a:rect r="r" b="b" t="t" l="l"/>
            <a:pathLst>
              <a:path h="1626418" w="1626418">
                <a:moveTo>
                  <a:pt x="1626418" y="1626418"/>
                </a:moveTo>
                <a:lnTo>
                  <a:pt x="0" y="1626418"/>
                </a:lnTo>
                <a:lnTo>
                  <a:pt x="0" y="0"/>
                </a:lnTo>
                <a:lnTo>
                  <a:pt x="1626418" y="0"/>
                </a:lnTo>
                <a:lnTo>
                  <a:pt x="1626418" y="1626418"/>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357483" y="2828724"/>
            <a:ext cx="7639368" cy="1668146"/>
          </a:xfrm>
          <a:prstGeom prst="rect">
            <a:avLst/>
          </a:prstGeom>
        </p:spPr>
        <p:txBody>
          <a:bodyPr anchor="t" rtlCol="false" tIns="0" lIns="0" bIns="0" rIns="0">
            <a:spAutoFit/>
          </a:bodyPr>
          <a:lstStyle/>
          <a:p>
            <a:pPr>
              <a:lnSpc>
                <a:spcPts val="13579"/>
              </a:lnSpc>
              <a:spcBef>
                <a:spcPct val="0"/>
              </a:spcBef>
            </a:pPr>
            <a:r>
              <a:rPr lang="en-US" sz="9699">
                <a:solidFill>
                  <a:srgbClr val="E9ECEA"/>
                </a:solidFill>
                <a:latin typeface="Raleway Bold"/>
              </a:rPr>
              <a:t>Questions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91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5596" y="2314575"/>
            <a:ext cx="10287000" cy="5657850"/>
          </a:xfrm>
          <a:custGeom>
            <a:avLst/>
            <a:gdLst/>
            <a:ahLst/>
            <a:cxnLst/>
            <a:rect r="r" b="b" t="t" l="l"/>
            <a:pathLst>
              <a:path h="5657850" w="10287000">
                <a:moveTo>
                  <a:pt x="0" y="0"/>
                </a:moveTo>
                <a:lnTo>
                  <a:pt x="10287000" y="0"/>
                </a:lnTo>
                <a:lnTo>
                  <a:pt x="10287000" y="5657850"/>
                </a:lnTo>
                <a:lnTo>
                  <a:pt x="0" y="5657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4632" y="4255228"/>
            <a:ext cx="666545" cy="66654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357483" y="1224008"/>
            <a:ext cx="465586" cy="46558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9357483" y="4408058"/>
            <a:ext cx="465586" cy="4655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05845" y="2656130"/>
            <a:ext cx="5532581" cy="3779520"/>
          </a:xfrm>
          <a:prstGeom prst="rect">
            <a:avLst/>
          </a:prstGeom>
        </p:spPr>
        <p:txBody>
          <a:bodyPr anchor="t" rtlCol="false" tIns="0" lIns="0" bIns="0" rIns="0">
            <a:spAutoFit/>
          </a:bodyPr>
          <a:lstStyle/>
          <a:p>
            <a:pPr>
              <a:lnSpc>
                <a:spcPts val="10080"/>
              </a:lnSpc>
              <a:spcBef>
                <a:spcPct val="0"/>
              </a:spcBef>
            </a:pPr>
            <a:r>
              <a:rPr lang="en-US" sz="7200">
                <a:solidFill>
                  <a:srgbClr val="E9ECEA"/>
                </a:solidFill>
                <a:latin typeface="DM Sans Bold"/>
              </a:rPr>
              <a:t>Goals of the Problem Statement</a:t>
            </a:r>
          </a:p>
        </p:txBody>
      </p:sp>
      <p:sp>
        <p:nvSpPr>
          <p:cNvPr name="TextBox 13" id="13"/>
          <p:cNvSpPr txBox="true"/>
          <p:nvPr/>
        </p:nvSpPr>
        <p:spPr>
          <a:xfrm rot="0">
            <a:off x="10234432" y="2698740"/>
            <a:ext cx="7454167" cy="580390"/>
          </a:xfrm>
          <a:prstGeom prst="rect">
            <a:avLst/>
          </a:prstGeom>
        </p:spPr>
        <p:txBody>
          <a:bodyPr anchor="t" rtlCol="false" tIns="0" lIns="0" bIns="0" rIns="0">
            <a:spAutoFit/>
          </a:bodyPr>
          <a:lstStyle/>
          <a:p>
            <a:pPr>
              <a:lnSpc>
                <a:spcPts val="4759"/>
              </a:lnSpc>
              <a:spcBef>
                <a:spcPct val="0"/>
              </a:spcBef>
            </a:pPr>
            <a:r>
              <a:rPr lang="en-US" sz="3399">
                <a:solidFill>
                  <a:srgbClr val="E9ECEA"/>
                </a:solidFill>
                <a:latin typeface="DM Sans Bold"/>
              </a:rPr>
              <a:t>Adherence to Default Solution </a:t>
            </a:r>
          </a:p>
        </p:txBody>
      </p:sp>
      <p:sp>
        <p:nvSpPr>
          <p:cNvPr name="TextBox 14" id="14"/>
          <p:cNvSpPr txBox="true"/>
          <p:nvPr/>
        </p:nvSpPr>
        <p:spPr>
          <a:xfrm rot="0">
            <a:off x="10234432" y="4341383"/>
            <a:ext cx="4864909" cy="580390"/>
          </a:xfrm>
          <a:prstGeom prst="rect">
            <a:avLst/>
          </a:prstGeom>
        </p:spPr>
        <p:txBody>
          <a:bodyPr anchor="t" rtlCol="false" tIns="0" lIns="0" bIns="0" rIns="0">
            <a:spAutoFit/>
          </a:bodyPr>
          <a:lstStyle/>
          <a:p>
            <a:pPr>
              <a:lnSpc>
                <a:spcPts val="4759"/>
              </a:lnSpc>
              <a:spcBef>
                <a:spcPct val="0"/>
              </a:spcBef>
            </a:pPr>
            <a:r>
              <a:rPr lang="en-US" sz="3399">
                <a:solidFill>
                  <a:srgbClr val="E9ECEA"/>
                </a:solidFill>
                <a:latin typeface="DM Sans Bold"/>
              </a:rPr>
              <a:t>Minimization of Delays</a:t>
            </a:r>
          </a:p>
        </p:txBody>
      </p:sp>
      <p:grpSp>
        <p:nvGrpSpPr>
          <p:cNvPr name="Group 15" id="15"/>
          <p:cNvGrpSpPr/>
          <p:nvPr/>
        </p:nvGrpSpPr>
        <p:grpSpPr>
          <a:xfrm rot="0">
            <a:off x="9357483" y="8048495"/>
            <a:ext cx="465586" cy="46558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0234432" y="7957756"/>
            <a:ext cx="6054568" cy="580390"/>
          </a:xfrm>
          <a:prstGeom prst="rect">
            <a:avLst/>
          </a:prstGeom>
        </p:spPr>
        <p:txBody>
          <a:bodyPr anchor="t" rtlCol="false" tIns="0" lIns="0" bIns="0" rIns="0">
            <a:spAutoFit/>
          </a:bodyPr>
          <a:lstStyle/>
          <a:p>
            <a:pPr>
              <a:lnSpc>
                <a:spcPts val="4759"/>
              </a:lnSpc>
              <a:spcBef>
                <a:spcPct val="0"/>
              </a:spcBef>
            </a:pPr>
            <a:r>
              <a:rPr lang="en-US" sz="3399">
                <a:solidFill>
                  <a:srgbClr val="E9ECEA"/>
                </a:solidFill>
                <a:latin typeface="DM Sans Bold"/>
              </a:rPr>
              <a:t>Preference for Direct Flights</a:t>
            </a:r>
          </a:p>
        </p:txBody>
      </p:sp>
      <p:grpSp>
        <p:nvGrpSpPr>
          <p:cNvPr name="Group 19" id="19"/>
          <p:cNvGrpSpPr/>
          <p:nvPr/>
        </p:nvGrpSpPr>
        <p:grpSpPr>
          <a:xfrm rot="0">
            <a:off x="9357483" y="2789480"/>
            <a:ext cx="465586" cy="46558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9357483" y="6202856"/>
            <a:ext cx="465586" cy="46558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FFF2"/>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10234432" y="5812080"/>
            <a:ext cx="7454167" cy="1180465"/>
          </a:xfrm>
          <a:prstGeom prst="rect">
            <a:avLst/>
          </a:prstGeom>
        </p:spPr>
        <p:txBody>
          <a:bodyPr anchor="t" rtlCol="false" tIns="0" lIns="0" bIns="0" rIns="0">
            <a:spAutoFit/>
          </a:bodyPr>
          <a:lstStyle/>
          <a:p>
            <a:pPr>
              <a:lnSpc>
                <a:spcPts val="4759"/>
              </a:lnSpc>
              <a:spcBef>
                <a:spcPct val="0"/>
              </a:spcBef>
            </a:pPr>
            <a:r>
              <a:rPr lang="en-US" sz="3399">
                <a:solidFill>
                  <a:srgbClr val="E9ECEA"/>
                </a:solidFill>
                <a:latin typeface="DM Sans Bold"/>
              </a:rPr>
              <a:t>Customer Class Priority Consideration</a:t>
            </a:r>
          </a:p>
        </p:txBody>
      </p:sp>
      <p:sp>
        <p:nvSpPr>
          <p:cNvPr name="TextBox 26" id="26"/>
          <p:cNvSpPr txBox="true"/>
          <p:nvPr/>
        </p:nvSpPr>
        <p:spPr>
          <a:xfrm rot="0">
            <a:off x="10234432" y="1133268"/>
            <a:ext cx="7024868" cy="580390"/>
          </a:xfrm>
          <a:prstGeom prst="rect">
            <a:avLst/>
          </a:prstGeom>
        </p:spPr>
        <p:txBody>
          <a:bodyPr anchor="t" rtlCol="false" tIns="0" lIns="0" bIns="0" rIns="0">
            <a:spAutoFit/>
          </a:bodyPr>
          <a:lstStyle/>
          <a:p>
            <a:pPr>
              <a:lnSpc>
                <a:spcPts val="4759"/>
              </a:lnSpc>
              <a:spcBef>
                <a:spcPct val="0"/>
              </a:spcBef>
            </a:pPr>
            <a:r>
              <a:rPr lang="en-US" sz="3399">
                <a:solidFill>
                  <a:srgbClr val="E9ECEA"/>
                </a:solidFill>
                <a:latin typeface="DM Sans Bold"/>
              </a:rPr>
              <a:t>Minimization of Unresolved PNRs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1448" y="2040299"/>
            <a:ext cx="13653091" cy="5786986"/>
          </a:xfrm>
          <a:custGeom>
            <a:avLst/>
            <a:gdLst/>
            <a:ahLst/>
            <a:cxnLst/>
            <a:rect r="r" b="b" t="t" l="l"/>
            <a:pathLst>
              <a:path h="5786986" w="13653091">
                <a:moveTo>
                  <a:pt x="0" y="0"/>
                </a:moveTo>
                <a:lnTo>
                  <a:pt x="13653091" y="0"/>
                </a:lnTo>
                <a:lnTo>
                  <a:pt x="13653091" y="5786986"/>
                </a:lnTo>
                <a:lnTo>
                  <a:pt x="0" y="5786986"/>
                </a:lnTo>
                <a:lnTo>
                  <a:pt x="0" y="0"/>
                </a:lnTo>
                <a:close/>
              </a:path>
            </a:pathLst>
          </a:custGeom>
          <a:blipFill>
            <a:blip r:embed="rId4"/>
            <a:stretch>
              <a:fillRect l="0" t="0" r="0" b="0"/>
            </a:stretch>
          </a:blipFill>
        </p:spPr>
      </p:sp>
      <p:sp>
        <p:nvSpPr>
          <p:cNvPr name="TextBox 4" id="4"/>
          <p:cNvSpPr txBox="true"/>
          <p:nvPr/>
        </p:nvSpPr>
        <p:spPr>
          <a:xfrm rot="0">
            <a:off x="3471467" y="570140"/>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Minimization of Unresolved PNRs</a:t>
            </a:r>
          </a:p>
        </p:txBody>
      </p:sp>
      <p:sp>
        <p:nvSpPr>
          <p:cNvPr name="TextBox 5" id="5"/>
          <p:cNvSpPr txBox="true"/>
          <p:nvPr/>
        </p:nvSpPr>
        <p:spPr>
          <a:xfrm rot="0">
            <a:off x="2916398" y="8211594"/>
            <a:ext cx="13653091" cy="1243965"/>
          </a:xfrm>
          <a:prstGeom prst="rect">
            <a:avLst/>
          </a:prstGeom>
        </p:spPr>
        <p:txBody>
          <a:bodyPr anchor="t" rtlCol="false" tIns="0" lIns="0" bIns="0" rIns="0">
            <a:spAutoFit/>
          </a:bodyPr>
          <a:lstStyle/>
          <a:p>
            <a:pPr>
              <a:lnSpc>
                <a:spcPts val="3359"/>
              </a:lnSpc>
              <a:spcBef>
                <a:spcPct val="0"/>
              </a:spcBef>
            </a:pPr>
            <a:r>
              <a:rPr lang="en-US" sz="2400">
                <a:solidFill>
                  <a:srgbClr val="000914"/>
                </a:solidFill>
                <a:latin typeface="DM Sans"/>
              </a:rPr>
              <a:t>The primary objective of this opti</a:t>
            </a:r>
            <a:r>
              <a:rPr lang="en-US" sz="2400">
                <a:solidFill>
                  <a:srgbClr val="000914"/>
                </a:solidFill>
                <a:latin typeface="DM Sans"/>
              </a:rPr>
              <a:t>mization effort is to minimize the occurrence of unresolved PNRs, ensuring that each passenger affected by schedule changes is provided with a viable alternate flight solution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80732" y="5837625"/>
            <a:ext cx="3326535" cy="1291242"/>
          </a:xfrm>
          <a:custGeom>
            <a:avLst/>
            <a:gdLst/>
            <a:ahLst/>
            <a:cxnLst/>
            <a:rect r="r" b="b" t="t" l="l"/>
            <a:pathLst>
              <a:path h="1291242" w="3326535">
                <a:moveTo>
                  <a:pt x="0" y="0"/>
                </a:moveTo>
                <a:lnTo>
                  <a:pt x="3326536" y="0"/>
                </a:lnTo>
                <a:lnTo>
                  <a:pt x="3326536" y="1291242"/>
                </a:lnTo>
                <a:lnTo>
                  <a:pt x="0" y="1291242"/>
                </a:lnTo>
                <a:lnTo>
                  <a:pt x="0" y="0"/>
                </a:lnTo>
                <a:close/>
              </a:path>
            </a:pathLst>
          </a:custGeom>
          <a:blipFill>
            <a:blip r:embed="rId4"/>
            <a:stretch>
              <a:fillRect l="0" t="-5911" r="0" b="0"/>
            </a:stretch>
          </a:blipFill>
        </p:spPr>
      </p:sp>
      <p:sp>
        <p:nvSpPr>
          <p:cNvPr name="Freeform 4" id="4"/>
          <p:cNvSpPr/>
          <p:nvPr/>
        </p:nvSpPr>
        <p:spPr>
          <a:xfrm flipH="false" flipV="false" rot="0">
            <a:off x="7797913" y="8310320"/>
            <a:ext cx="3242521" cy="947980"/>
          </a:xfrm>
          <a:custGeom>
            <a:avLst/>
            <a:gdLst/>
            <a:ahLst/>
            <a:cxnLst/>
            <a:rect r="r" b="b" t="t" l="l"/>
            <a:pathLst>
              <a:path h="947980" w="3242521">
                <a:moveTo>
                  <a:pt x="0" y="0"/>
                </a:moveTo>
                <a:lnTo>
                  <a:pt x="3242522" y="0"/>
                </a:lnTo>
                <a:lnTo>
                  <a:pt x="3242522" y="947980"/>
                </a:lnTo>
                <a:lnTo>
                  <a:pt x="0" y="947980"/>
                </a:lnTo>
                <a:lnTo>
                  <a:pt x="0" y="0"/>
                </a:lnTo>
                <a:close/>
              </a:path>
            </a:pathLst>
          </a:custGeom>
          <a:blipFill>
            <a:blip r:embed="rId5"/>
            <a:stretch>
              <a:fillRect l="0" t="0" r="0" b="0"/>
            </a:stretch>
          </a:blipFill>
        </p:spPr>
      </p:sp>
      <p:sp>
        <p:nvSpPr>
          <p:cNvPr name="TextBox 5" id="5"/>
          <p:cNvSpPr txBox="true"/>
          <p:nvPr/>
        </p:nvSpPr>
        <p:spPr>
          <a:xfrm rot="0">
            <a:off x="3471467" y="570140"/>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Minimization of Unresolved PNRs</a:t>
            </a:r>
          </a:p>
        </p:txBody>
      </p:sp>
      <p:sp>
        <p:nvSpPr>
          <p:cNvPr name="TextBox 6" id="6"/>
          <p:cNvSpPr txBox="true"/>
          <p:nvPr/>
        </p:nvSpPr>
        <p:spPr>
          <a:xfrm rot="0">
            <a:off x="5267977" y="1783150"/>
            <a:ext cx="8600033" cy="887095"/>
          </a:xfrm>
          <a:prstGeom prst="rect">
            <a:avLst/>
          </a:prstGeom>
        </p:spPr>
        <p:txBody>
          <a:bodyPr anchor="t" rtlCol="false" tIns="0" lIns="0" bIns="0" rIns="0">
            <a:spAutoFit/>
          </a:bodyPr>
          <a:lstStyle/>
          <a:p>
            <a:pPr algn="ctr">
              <a:lnSpc>
                <a:spcPts val="7279"/>
              </a:lnSpc>
            </a:pPr>
            <a:r>
              <a:rPr lang="en-US" sz="5199">
                <a:solidFill>
                  <a:srgbClr val="000914"/>
                </a:solidFill>
                <a:latin typeface="Canva Sans Bold"/>
              </a:rPr>
              <a:t>Mathematical Formulation</a:t>
            </a:r>
          </a:p>
        </p:txBody>
      </p:sp>
      <p:sp>
        <p:nvSpPr>
          <p:cNvPr name="TextBox 7" id="7"/>
          <p:cNvSpPr txBox="true"/>
          <p:nvPr/>
        </p:nvSpPr>
        <p:spPr>
          <a:xfrm rot="0">
            <a:off x="2363809" y="2879795"/>
            <a:ext cx="14163438" cy="29578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Decision Variables:</a:t>
            </a:r>
          </a:p>
          <a:p>
            <a:pPr>
              <a:lnSpc>
                <a:spcPts val="3919"/>
              </a:lnSpc>
            </a:pPr>
            <a:r>
              <a:rPr lang="en-US" sz="2799">
                <a:solidFill>
                  <a:srgbClr val="000914"/>
                </a:solidFill>
                <a:latin typeface="Canva Sans"/>
              </a:rPr>
              <a:t>Let xij be a binary variable representing whether Passenger i is assigned an alternate flight solution j. The decision variable takes the value 1 if the assignment is made, and 0 otherwise.</a:t>
            </a:r>
          </a:p>
          <a:p>
            <a:pPr>
              <a:lnSpc>
                <a:spcPts val="3919"/>
              </a:lnSpc>
            </a:pPr>
            <a:r>
              <a:rPr lang="en-US" sz="2799">
                <a:solidFill>
                  <a:srgbClr val="000914"/>
                </a:solidFill>
                <a:latin typeface="Canva Sans Bold"/>
              </a:rPr>
              <a:t>Objective Function:</a:t>
            </a:r>
          </a:p>
          <a:p>
            <a:pPr>
              <a:lnSpc>
                <a:spcPts val="3919"/>
              </a:lnSpc>
            </a:pPr>
            <a:r>
              <a:rPr lang="en-US" sz="2799">
                <a:solidFill>
                  <a:srgbClr val="000914"/>
                </a:solidFill>
                <a:latin typeface="Canva Sans"/>
              </a:rPr>
              <a:t>Minimize the total number of unresolved PNRs:</a:t>
            </a:r>
          </a:p>
        </p:txBody>
      </p:sp>
      <p:sp>
        <p:nvSpPr>
          <p:cNvPr name="TextBox 8" id="8"/>
          <p:cNvSpPr txBox="true"/>
          <p:nvPr/>
        </p:nvSpPr>
        <p:spPr>
          <a:xfrm rot="0">
            <a:off x="2363809" y="7165697"/>
            <a:ext cx="14163438" cy="9766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Constraints:</a:t>
            </a:r>
          </a:p>
          <a:p>
            <a:pPr>
              <a:lnSpc>
                <a:spcPts val="3919"/>
              </a:lnSpc>
            </a:pPr>
            <a:r>
              <a:rPr lang="en-US" sz="2799">
                <a:solidFill>
                  <a:srgbClr val="000914"/>
                </a:solidFill>
                <a:latin typeface="Canva Sans"/>
              </a:rPr>
              <a:t>Each passenger is assigned to at most one alternate flight: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1448" y="2154017"/>
            <a:ext cx="13653091" cy="5682016"/>
          </a:xfrm>
          <a:custGeom>
            <a:avLst/>
            <a:gdLst/>
            <a:ahLst/>
            <a:cxnLst/>
            <a:rect r="r" b="b" t="t" l="l"/>
            <a:pathLst>
              <a:path h="5682016" w="13653091">
                <a:moveTo>
                  <a:pt x="0" y="0"/>
                </a:moveTo>
                <a:lnTo>
                  <a:pt x="13653091" y="0"/>
                </a:lnTo>
                <a:lnTo>
                  <a:pt x="13653091" y="5682015"/>
                </a:lnTo>
                <a:lnTo>
                  <a:pt x="0" y="5682015"/>
                </a:lnTo>
                <a:lnTo>
                  <a:pt x="0" y="0"/>
                </a:lnTo>
                <a:close/>
              </a:path>
            </a:pathLst>
          </a:custGeom>
          <a:blipFill>
            <a:blip r:embed="rId4"/>
            <a:stretch>
              <a:fillRect l="0" t="-2535" r="0" b="-687"/>
            </a:stretch>
          </a:blipFill>
        </p:spPr>
      </p:sp>
      <p:sp>
        <p:nvSpPr>
          <p:cNvPr name="TextBox 4" id="4"/>
          <p:cNvSpPr txBox="true"/>
          <p:nvPr/>
        </p:nvSpPr>
        <p:spPr>
          <a:xfrm rot="0">
            <a:off x="3281408" y="430180"/>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Adherence to Default Solution</a:t>
            </a:r>
          </a:p>
        </p:txBody>
      </p:sp>
      <p:sp>
        <p:nvSpPr>
          <p:cNvPr name="TextBox 5" id="5"/>
          <p:cNvSpPr txBox="true"/>
          <p:nvPr/>
        </p:nvSpPr>
        <p:spPr>
          <a:xfrm rot="0">
            <a:off x="2741448" y="8351554"/>
            <a:ext cx="13653091" cy="1243965"/>
          </a:xfrm>
          <a:prstGeom prst="rect">
            <a:avLst/>
          </a:prstGeom>
        </p:spPr>
        <p:txBody>
          <a:bodyPr anchor="t" rtlCol="false" tIns="0" lIns="0" bIns="0" rIns="0">
            <a:spAutoFit/>
          </a:bodyPr>
          <a:lstStyle/>
          <a:p>
            <a:pPr>
              <a:lnSpc>
                <a:spcPts val="3359"/>
              </a:lnSpc>
            </a:pPr>
            <a:r>
              <a:rPr lang="en-US" sz="2400">
                <a:solidFill>
                  <a:srgbClr val="000914"/>
                </a:solidFill>
                <a:latin typeface="DM Sans Bold"/>
              </a:rPr>
              <a:t>Objective: </a:t>
            </a:r>
            <a:r>
              <a:rPr lang="en-US" sz="2400">
                <a:solidFill>
                  <a:srgbClr val="000914"/>
                </a:solidFill>
                <a:latin typeface="DM Sans"/>
              </a:rPr>
              <a:t>Prioritize strict adherence </a:t>
            </a:r>
            <a:r>
              <a:rPr lang="en-US" sz="2400">
                <a:solidFill>
                  <a:srgbClr val="000914"/>
                </a:solidFill>
                <a:latin typeface="DM Sans"/>
              </a:rPr>
              <a:t>to the flight-level default solution for PNR reallocation, with the flexibility to accommodate deviations in cases where</a:t>
            </a:r>
          </a:p>
          <a:p>
            <a:pPr>
              <a:lnSpc>
                <a:spcPts val="3359"/>
              </a:lnSpc>
              <a:spcBef>
                <a:spcPct val="0"/>
              </a:spcBef>
            </a:pPr>
            <a:r>
              <a:rPr lang="en-US" sz="2400">
                <a:solidFill>
                  <a:srgbClr val="000914"/>
                </a:solidFill>
                <a:latin typeface="DM Sans"/>
              </a:rPr>
              <a:t>capacity constraints demand fine adjustments.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32876" y="6423649"/>
            <a:ext cx="4222249" cy="1281876"/>
          </a:xfrm>
          <a:custGeom>
            <a:avLst/>
            <a:gdLst/>
            <a:ahLst/>
            <a:cxnLst/>
            <a:rect r="r" b="b" t="t" l="l"/>
            <a:pathLst>
              <a:path h="1281876" w="4222249">
                <a:moveTo>
                  <a:pt x="0" y="0"/>
                </a:moveTo>
                <a:lnTo>
                  <a:pt x="4222248" y="0"/>
                </a:lnTo>
                <a:lnTo>
                  <a:pt x="4222248" y="1281876"/>
                </a:lnTo>
                <a:lnTo>
                  <a:pt x="0" y="1281876"/>
                </a:lnTo>
                <a:lnTo>
                  <a:pt x="0" y="0"/>
                </a:lnTo>
                <a:close/>
              </a:path>
            </a:pathLst>
          </a:custGeom>
          <a:blipFill>
            <a:blip r:embed="rId4"/>
            <a:stretch>
              <a:fillRect l="-4164" t="0" r="-2631" b="0"/>
            </a:stretch>
          </a:blipFill>
        </p:spPr>
      </p:sp>
      <p:sp>
        <p:nvSpPr>
          <p:cNvPr name="Freeform 4" id="4"/>
          <p:cNvSpPr/>
          <p:nvPr/>
        </p:nvSpPr>
        <p:spPr>
          <a:xfrm flipH="false" flipV="false" rot="0">
            <a:off x="7491863" y="8784310"/>
            <a:ext cx="4152261" cy="947980"/>
          </a:xfrm>
          <a:custGeom>
            <a:avLst/>
            <a:gdLst/>
            <a:ahLst/>
            <a:cxnLst/>
            <a:rect r="r" b="b" t="t" l="l"/>
            <a:pathLst>
              <a:path h="947980" w="4152261">
                <a:moveTo>
                  <a:pt x="0" y="0"/>
                </a:moveTo>
                <a:lnTo>
                  <a:pt x="4152261" y="0"/>
                </a:lnTo>
                <a:lnTo>
                  <a:pt x="4152261" y="947980"/>
                </a:lnTo>
                <a:lnTo>
                  <a:pt x="0" y="947980"/>
                </a:lnTo>
                <a:lnTo>
                  <a:pt x="0" y="0"/>
                </a:lnTo>
                <a:close/>
              </a:path>
            </a:pathLst>
          </a:custGeom>
          <a:blipFill>
            <a:blip r:embed="rId5"/>
            <a:stretch>
              <a:fillRect l="-13756" t="-5220" r="0" b="-5220"/>
            </a:stretch>
          </a:blipFill>
        </p:spPr>
      </p:sp>
      <p:sp>
        <p:nvSpPr>
          <p:cNvPr name="TextBox 5" id="5"/>
          <p:cNvSpPr txBox="true"/>
          <p:nvPr/>
        </p:nvSpPr>
        <p:spPr>
          <a:xfrm rot="0">
            <a:off x="3471467" y="272725"/>
            <a:ext cx="1219305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Adherence to Default Solution </a:t>
            </a:r>
          </a:p>
        </p:txBody>
      </p:sp>
      <p:sp>
        <p:nvSpPr>
          <p:cNvPr name="TextBox 6" id="6"/>
          <p:cNvSpPr txBox="true"/>
          <p:nvPr/>
        </p:nvSpPr>
        <p:spPr>
          <a:xfrm rot="0">
            <a:off x="5145512" y="2136458"/>
            <a:ext cx="8600033" cy="887095"/>
          </a:xfrm>
          <a:prstGeom prst="rect">
            <a:avLst/>
          </a:prstGeom>
        </p:spPr>
        <p:txBody>
          <a:bodyPr anchor="t" rtlCol="false" tIns="0" lIns="0" bIns="0" rIns="0">
            <a:spAutoFit/>
          </a:bodyPr>
          <a:lstStyle/>
          <a:p>
            <a:pPr algn="ctr">
              <a:lnSpc>
                <a:spcPts val="7279"/>
              </a:lnSpc>
            </a:pPr>
            <a:r>
              <a:rPr lang="en-US" sz="5199">
                <a:solidFill>
                  <a:srgbClr val="000914"/>
                </a:solidFill>
                <a:latin typeface="Canva Sans Bold"/>
              </a:rPr>
              <a:t>Mathematical Formulation</a:t>
            </a:r>
          </a:p>
        </p:txBody>
      </p:sp>
      <p:sp>
        <p:nvSpPr>
          <p:cNvPr name="TextBox 7" id="7"/>
          <p:cNvSpPr txBox="true"/>
          <p:nvPr/>
        </p:nvSpPr>
        <p:spPr>
          <a:xfrm rot="0">
            <a:off x="2363809" y="3465819"/>
            <a:ext cx="14163438" cy="29578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Decision Variables:</a:t>
            </a:r>
          </a:p>
          <a:p>
            <a:pPr>
              <a:lnSpc>
                <a:spcPts val="3919"/>
              </a:lnSpc>
            </a:pPr>
            <a:r>
              <a:rPr lang="en-US" sz="2799">
                <a:solidFill>
                  <a:srgbClr val="000914"/>
                </a:solidFill>
                <a:latin typeface="Canva Sans"/>
              </a:rPr>
              <a:t>Let y kj be a variable representing that k flight is rescheduled on flight j and taking x ij from previous goal.</a:t>
            </a:r>
          </a:p>
          <a:p>
            <a:pPr>
              <a:lnSpc>
                <a:spcPts val="3919"/>
              </a:lnSpc>
            </a:pPr>
            <a:r>
              <a:rPr lang="en-US" sz="2799">
                <a:solidFill>
                  <a:srgbClr val="000914"/>
                </a:solidFill>
                <a:latin typeface="Canva Sans Bold"/>
              </a:rPr>
              <a:t>Objective Function:</a:t>
            </a:r>
          </a:p>
          <a:p>
            <a:pPr>
              <a:lnSpc>
                <a:spcPts val="3919"/>
              </a:lnSpc>
            </a:pPr>
            <a:r>
              <a:rPr lang="en-US" sz="2799">
                <a:solidFill>
                  <a:srgbClr val="000914"/>
                </a:solidFill>
                <a:latin typeface="Canva Sans"/>
              </a:rPr>
              <a:t>Maximize strict adherence to the flight-level default solution while allowing for flexibility:</a:t>
            </a:r>
          </a:p>
        </p:txBody>
      </p:sp>
      <p:sp>
        <p:nvSpPr>
          <p:cNvPr name="TextBox 8" id="8"/>
          <p:cNvSpPr txBox="true"/>
          <p:nvPr/>
        </p:nvSpPr>
        <p:spPr>
          <a:xfrm rot="0">
            <a:off x="2363809" y="7807680"/>
            <a:ext cx="14163438" cy="976630"/>
          </a:xfrm>
          <a:prstGeom prst="rect">
            <a:avLst/>
          </a:prstGeom>
        </p:spPr>
        <p:txBody>
          <a:bodyPr anchor="t" rtlCol="false" tIns="0" lIns="0" bIns="0" rIns="0">
            <a:spAutoFit/>
          </a:bodyPr>
          <a:lstStyle/>
          <a:p>
            <a:pPr>
              <a:lnSpc>
                <a:spcPts val="3919"/>
              </a:lnSpc>
            </a:pPr>
            <a:r>
              <a:rPr lang="en-US" sz="2799">
                <a:solidFill>
                  <a:srgbClr val="000914"/>
                </a:solidFill>
                <a:latin typeface="Canva Sans Bold"/>
              </a:rPr>
              <a:t>Constraints:</a:t>
            </a:r>
          </a:p>
          <a:p>
            <a:pPr>
              <a:lnSpc>
                <a:spcPts val="3919"/>
              </a:lnSpc>
            </a:pPr>
            <a:r>
              <a:rPr lang="en-US" sz="2799">
                <a:solidFill>
                  <a:srgbClr val="000914"/>
                </a:solidFill>
                <a:latin typeface="Canva Sans"/>
              </a:rPr>
              <a:t>Capacity constraint adjustments: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C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235" y="-1554548"/>
            <a:ext cx="4744881" cy="4744881"/>
          </a:xfrm>
          <a:custGeom>
            <a:avLst/>
            <a:gdLst/>
            <a:ahLst/>
            <a:cxnLst/>
            <a:rect r="r" b="b" t="t" l="l"/>
            <a:pathLst>
              <a:path h="4744881" w="4744881">
                <a:moveTo>
                  <a:pt x="0" y="0"/>
                </a:moveTo>
                <a:lnTo>
                  <a:pt x="4744880" y="0"/>
                </a:lnTo>
                <a:lnTo>
                  <a:pt x="4744880" y="4744881"/>
                </a:lnTo>
                <a:lnTo>
                  <a:pt x="0" y="4744881"/>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16398" y="1503648"/>
            <a:ext cx="13653091" cy="7120459"/>
          </a:xfrm>
          <a:custGeom>
            <a:avLst/>
            <a:gdLst/>
            <a:ahLst/>
            <a:cxnLst/>
            <a:rect r="r" b="b" t="t" l="l"/>
            <a:pathLst>
              <a:path h="7120459" w="13653091">
                <a:moveTo>
                  <a:pt x="0" y="0"/>
                </a:moveTo>
                <a:lnTo>
                  <a:pt x="13653091" y="0"/>
                </a:lnTo>
                <a:lnTo>
                  <a:pt x="13653091" y="7120459"/>
                </a:lnTo>
                <a:lnTo>
                  <a:pt x="0" y="7120459"/>
                </a:lnTo>
                <a:lnTo>
                  <a:pt x="0" y="0"/>
                </a:lnTo>
                <a:close/>
              </a:path>
            </a:pathLst>
          </a:custGeom>
          <a:blipFill>
            <a:blip r:embed="rId4"/>
            <a:stretch>
              <a:fillRect l="0" t="-2527" r="0" b="-10143"/>
            </a:stretch>
          </a:blipFill>
        </p:spPr>
      </p:sp>
      <p:sp>
        <p:nvSpPr>
          <p:cNvPr name="TextBox 4" id="4"/>
          <p:cNvSpPr txBox="true"/>
          <p:nvPr/>
        </p:nvSpPr>
        <p:spPr>
          <a:xfrm rot="0">
            <a:off x="3281408" y="236867"/>
            <a:ext cx="12923072" cy="1038225"/>
          </a:xfrm>
          <a:prstGeom prst="rect">
            <a:avLst/>
          </a:prstGeom>
        </p:spPr>
        <p:txBody>
          <a:bodyPr anchor="t" rtlCol="false" tIns="0" lIns="0" bIns="0" rIns="0">
            <a:spAutoFit/>
          </a:bodyPr>
          <a:lstStyle/>
          <a:p>
            <a:pPr algn="ctr">
              <a:lnSpc>
                <a:spcPts val="8400"/>
              </a:lnSpc>
              <a:spcBef>
                <a:spcPct val="0"/>
              </a:spcBef>
            </a:pPr>
            <a:r>
              <a:rPr lang="en-US" sz="6000">
                <a:solidFill>
                  <a:srgbClr val="000914"/>
                </a:solidFill>
                <a:latin typeface="DM Sans Bold"/>
              </a:rPr>
              <a:t>Minimization of Delays</a:t>
            </a:r>
          </a:p>
        </p:txBody>
      </p:sp>
      <p:sp>
        <p:nvSpPr>
          <p:cNvPr name="TextBox 5" id="5"/>
          <p:cNvSpPr txBox="true"/>
          <p:nvPr/>
        </p:nvSpPr>
        <p:spPr>
          <a:xfrm rot="0">
            <a:off x="2916398" y="8805038"/>
            <a:ext cx="13653091" cy="824865"/>
          </a:xfrm>
          <a:prstGeom prst="rect">
            <a:avLst/>
          </a:prstGeom>
        </p:spPr>
        <p:txBody>
          <a:bodyPr anchor="t" rtlCol="false" tIns="0" lIns="0" bIns="0" rIns="0">
            <a:spAutoFit/>
          </a:bodyPr>
          <a:lstStyle/>
          <a:p>
            <a:pPr>
              <a:lnSpc>
                <a:spcPts val="3359"/>
              </a:lnSpc>
            </a:pPr>
            <a:r>
              <a:rPr lang="en-US" sz="2400">
                <a:solidFill>
                  <a:srgbClr val="000914"/>
                </a:solidFill>
                <a:latin typeface="DM Sans Bold"/>
              </a:rPr>
              <a:t>Objective: </a:t>
            </a:r>
            <a:r>
              <a:rPr lang="en-US" sz="2400">
                <a:solidFill>
                  <a:srgbClr val="000914"/>
                </a:solidFill>
                <a:latin typeface="DM Sans"/>
              </a:rPr>
              <a:t>Systematically minimize the overall </a:t>
            </a:r>
            <a:r>
              <a:rPr lang="en-US" sz="2400">
                <a:solidFill>
                  <a:srgbClr val="000914"/>
                </a:solidFill>
                <a:latin typeface="DM Sans"/>
              </a:rPr>
              <a:t>delay attributable to the re-accommodation</a:t>
            </a:r>
          </a:p>
          <a:p>
            <a:pPr>
              <a:lnSpc>
                <a:spcPts val="3359"/>
              </a:lnSpc>
              <a:spcBef>
                <a:spcPct val="0"/>
              </a:spcBef>
            </a:pPr>
            <a:r>
              <a:rPr lang="en-US" sz="2400">
                <a:solidFill>
                  <a:srgbClr val="000914"/>
                </a:solidFill>
                <a:latin typeface="DM Sans"/>
              </a:rPr>
              <a:t>process, underscoring the significance of  timeliness in passenger satisfaction.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DAF3EdQ5wFY</dc:identifier>
  <dcterms:modified xsi:type="dcterms:W3CDTF">2011-08-01T06:04:30Z</dcterms:modified>
  <cp:revision>1</cp:revision>
  <dc:title>ps7</dc:title>
</cp:coreProperties>
</file>